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7"/>
  </p:notesMasterIdLst>
  <p:handoutMasterIdLst>
    <p:handoutMasterId r:id="rId58"/>
  </p:handoutMasterIdLst>
  <p:sldIdLst>
    <p:sldId id="256" r:id="rId2"/>
    <p:sldId id="257" r:id="rId3"/>
    <p:sldId id="407" r:id="rId4"/>
    <p:sldId id="406" r:id="rId5"/>
    <p:sldId id="408" r:id="rId6"/>
    <p:sldId id="409" r:id="rId7"/>
    <p:sldId id="411" r:id="rId8"/>
    <p:sldId id="410" r:id="rId9"/>
    <p:sldId id="412" r:id="rId10"/>
    <p:sldId id="451" r:id="rId11"/>
    <p:sldId id="413" r:id="rId12"/>
    <p:sldId id="424" r:id="rId13"/>
    <p:sldId id="460" r:id="rId14"/>
    <p:sldId id="414" r:id="rId15"/>
    <p:sldId id="416" r:id="rId16"/>
    <p:sldId id="417" r:id="rId17"/>
    <p:sldId id="418" r:id="rId18"/>
    <p:sldId id="425" r:id="rId19"/>
    <p:sldId id="427" r:id="rId20"/>
    <p:sldId id="419" r:id="rId21"/>
    <p:sldId id="420" r:id="rId22"/>
    <p:sldId id="421" r:id="rId23"/>
    <p:sldId id="422" r:id="rId24"/>
    <p:sldId id="423" r:id="rId25"/>
    <p:sldId id="428" r:id="rId26"/>
    <p:sldId id="426" r:id="rId27"/>
    <p:sldId id="429" r:id="rId28"/>
    <p:sldId id="430" r:id="rId29"/>
    <p:sldId id="431" r:id="rId30"/>
    <p:sldId id="432" r:id="rId31"/>
    <p:sldId id="405" r:id="rId32"/>
    <p:sldId id="433" r:id="rId33"/>
    <p:sldId id="435" r:id="rId34"/>
    <p:sldId id="434" r:id="rId35"/>
    <p:sldId id="437" r:id="rId36"/>
    <p:sldId id="438" r:id="rId37"/>
    <p:sldId id="439" r:id="rId38"/>
    <p:sldId id="440" r:id="rId39"/>
    <p:sldId id="441" r:id="rId40"/>
    <p:sldId id="442" r:id="rId41"/>
    <p:sldId id="443" r:id="rId42"/>
    <p:sldId id="444" r:id="rId43"/>
    <p:sldId id="445" r:id="rId44"/>
    <p:sldId id="446" r:id="rId45"/>
    <p:sldId id="448" r:id="rId46"/>
    <p:sldId id="447" r:id="rId47"/>
    <p:sldId id="449" r:id="rId48"/>
    <p:sldId id="452" r:id="rId49"/>
    <p:sldId id="453" r:id="rId50"/>
    <p:sldId id="454" r:id="rId51"/>
    <p:sldId id="457" r:id="rId52"/>
    <p:sldId id="455" r:id="rId53"/>
    <p:sldId id="456" r:id="rId54"/>
    <p:sldId id="436" r:id="rId55"/>
    <p:sldId id="328" r:id="rId5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9" roundtripDataSignature="AMtx7miBoikMJheKjyya+7EvCRHFNElTx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ang Le Thien Nhat" initials="QLTN" lastIdx="1" clrIdx="0">
    <p:extLst>
      <p:ext uri="{19B8F6BF-5375-455C-9EA6-DF929625EA0E}">
        <p15:presenceInfo xmlns:p15="http://schemas.microsoft.com/office/powerpoint/2012/main" userId="S::QuangLTN3@fe.edu.vn::965a0404-5ce2-4050-8135-91dae804bb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7CF9B2-4BE6-4980-BE40-F6C8F65D9E69}">
  <a:tblStyle styleId="{D87CF9B2-4BE6-4980-BE40-F6C8F65D9E6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4E9C30-BE78-46D5-8510-B476E527A886}" styleName="Table_1">
    <a:wholeTbl>
      <a:tcTxStyle b="off" i="off">
        <a:font>
          <a:latin typeface="Arial"/>
          <a:ea typeface="Arial"/>
          <a:cs typeface="Arial"/>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FFFFF">
              <a:alpha val="0"/>
            </a:srgbClr>
          </a:solidFill>
        </a:fill>
      </a:tcStyle>
    </a:wholeTbl>
    <a:band1H>
      <a:tcTxStyle/>
      <a:tcStyle>
        <a:tcBdr/>
        <a:fill>
          <a:solidFill>
            <a:schemeClr val="accent5">
              <a:alpha val="20000"/>
            </a:schemeClr>
          </a:solidFill>
        </a:fill>
      </a:tcStyle>
    </a:band1H>
    <a:band2H>
      <a:tcTxStyle/>
      <a:tcStyle>
        <a:tcBdr/>
      </a:tcStyle>
    </a:band2H>
    <a:band1V>
      <a:tcTxStyle/>
      <a:tcStyle>
        <a:tcBdr/>
        <a:fill>
          <a:solidFill>
            <a:schemeClr val="accent5">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465E9175-4B41-4CC6-8D4E-BB8CE453D608}"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20" autoAdjust="0"/>
  </p:normalViewPr>
  <p:slideViewPr>
    <p:cSldViewPr snapToGrid="0">
      <p:cViewPr varScale="1">
        <p:scale>
          <a:sx n="76" d="100"/>
          <a:sy n="76" d="100"/>
        </p:scale>
        <p:origin x="840" y="53"/>
      </p:cViewPr>
      <p:guideLst/>
    </p:cSldViewPr>
  </p:slideViewPr>
  <p:notesTextViewPr>
    <p:cViewPr>
      <p:scale>
        <a:sx n="1" d="1"/>
        <a:sy n="1" d="1"/>
      </p:scale>
      <p:origin x="0" y="0"/>
    </p:cViewPr>
  </p:notesTextViewPr>
  <p:notesViewPr>
    <p:cSldViewPr snapToGrid="0">
      <p:cViewPr varScale="1">
        <p:scale>
          <a:sx n="62" d="100"/>
          <a:sy n="62" d="100"/>
        </p:scale>
        <p:origin x="3154"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84"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79"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508B1E-BCDC-4F90-9C1E-C7B276EA60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C81425F-CBA9-4265-8AF0-B743669AE9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E2D4D-34F6-41F9-904A-E60CD98BCEC5}" type="datetimeFigureOut">
              <a:rPr lang="en-US" smtClean="0"/>
              <a:t>12/5/2023</a:t>
            </a:fld>
            <a:endParaRPr lang="en-US"/>
          </a:p>
        </p:txBody>
      </p:sp>
      <p:sp>
        <p:nvSpPr>
          <p:cNvPr id="4" name="Footer Placeholder 3">
            <a:extLst>
              <a:ext uri="{FF2B5EF4-FFF2-40B4-BE49-F238E27FC236}">
                <a16:creationId xmlns:a16="http://schemas.microsoft.com/office/drawing/2014/main" id="{06E50D42-42A6-4F19-8AD2-F7FC1F3FDF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2236DB-36BD-4332-A986-779CF67260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ABB3E4-C17D-40E4-AD74-3A5C5AD10C99}" type="slidenum">
              <a:rPr lang="en-US" smtClean="0"/>
              <a:t>‹#›</a:t>
            </a:fld>
            <a:endParaRPr lang="en-US"/>
          </a:p>
        </p:txBody>
      </p:sp>
    </p:spTree>
    <p:extLst>
      <p:ext uri="{BB962C8B-B14F-4D97-AF65-F5344CB8AC3E}">
        <p14:creationId xmlns:p14="http://schemas.microsoft.com/office/powerpoint/2010/main" val="695381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etbootstrap.com/docs/5.3/utilities/spaci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https://getbootstrap.com/docs/5.3/layout/columns/#alignment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161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https://getbootstrap.com/docs/5.3/layout/columns/#alignment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6596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system-ui"/>
              </a:rPr>
              <a:t>Offsetting columns </a:t>
            </a:r>
          </a:p>
          <a:p>
            <a:pPr algn="l"/>
            <a:r>
              <a:rPr lang="en-US" b="0" i="0">
                <a:solidFill>
                  <a:srgbClr val="212529"/>
                </a:solidFill>
                <a:effectLst/>
                <a:latin typeface="system-ui"/>
              </a:rPr>
              <a:t>You can offset grid columns in two ways: our responsive .offset- grid classes and our </a:t>
            </a:r>
            <a:r>
              <a:rPr lang="en-US" b="0" i="0" u="sng">
                <a:solidFill>
                  <a:srgbClr val="212529"/>
                </a:solidFill>
                <a:effectLst/>
                <a:latin typeface="system-ui"/>
                <a:hlinkClick r:id="rId3"/>
              </a:rPr>
              <a:t>margin utilities</a:t>
            </a:r>
            <a:r>
              <a:rPr lang="en-US" b="0" i="0">
                <a:solidFill>
                  <a:srgbClr val="212529"/>
                </a:solidFill>
                <a:effectLst/>
                <a:latin typeface="system-ui"/>
              </a:rPr>
              <a:t>. Grid classes are sized to match columns while margins are more useful for quick layouts where the width of the offset is variable.</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297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7041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2" name="Google Shape;75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5"/>
          <p:cNvSpPr txBox="1">
            <a:spLocks noGrp="1"/>
          </p:cNvSpPr>
          <p:nvPr>
            <p:ph type="ctrTitle"/>
          </p:nvPr>
        </p:nvSpPr>
        <p:spPr>
          <a:xfrm>
            <a:off x="1524000" y="1988598"/>
            <a:ext cx="9144000" cy="1521364"/>
          </a:xfrm>
          <a:prstGeom prst="rect">
            <a:avLst/>
          </a:prstGeom>
          <a:solidFill>
            <a:schemeClr val="accent2"/>
          </a:solid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5"/>
          <p:cNvSpPr txBox="1">
            <a:spLocks noGrp="1"/>
          </p:cNvSpPr>
          <p:nvPr>
            <p:ph type="subTitle" idx="1"/>
          </p:nvPr>
        </p:nvSpPr>
        <p:spPr>
          <a:xfrm>
            <a:off x="1524000" y="3602038"/>
            <a:ext cx="9144000" cy="12274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5"/>
          <p:cNvSpPr txBox="1"/>
          <p:nvPr/>
        </p:nvSpPr>
        <p:spPr>
          <a:xfrm>
            <a:off x="0" y="6461294"/>
            <a:ext cx="12192000" cy="403934"/>
          </a:xfrm>
          <a:prstGeom prst="rect">
            <a:avLst/>
          </a:prstGeom>
          <a:solidFill>
            <a:schemeClr val="accent5">
              <a:lumMod val="75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7" name="Picture 6">
            <a:extLst>
              <a:ext uri="{FF2B5EF4-FFF2-40B4-BE49-F238E27FC236}">
                <a16:creationId xmlns:a16="http://schemas.microsoft.com/office/drawing/2014/main" id="{F22B789E-06DF-411F-8242-E7D2E5504FEB}"/>
              </a:ext>
            </a:extLst>
          </p:cNvPr>
          <p:cNvPicPr>
            <a:picLocks noChangeAspect="1"/>
          </p:cNvPicPr>
          <p:nvPr userDrawn="1"/>
        </p:nvPicPr>
        <p:blipFill>
          <a:blip r:embed="rId2"/>
          <a:stretch>
            <a:fillRect/>
          </a:stretch>
        </p:blipFill>
        <p:spPr>
          <a:xfrm>
            <a:off x="523292" y="23662"/>
            <a:ext cx="932284" cy="51275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8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8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8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F6B4E-AE1A-4408-93EE-E22F48914780}"/>
              </a:ext>
            </a:extLst>
          </p:cNvPr>
          <p:cNvPicPr>
            <a:picLocks noChangeAspect="1"/>
          </p:cNvPicPr>
          <p:nvPr userDrawn="1"/>
        </p:nvPicPr>
        <p:blipFill>
          <a:blip r:embed="rId2"/>
          <a:stretch>
            <a:fillRect/>
          </a:stretch>
        </p:blipFill>
        <p:spPr>
          <a:xfrm>
            <a:off x="838200" y="7619"/>
            <a:ext cx="932284" cy="512756"/>
          </a:xfrm>
          <a:prstGeom prst="rect">
            <a:avLst/>
          </a:prstGeom>
        </p:spPr>
      </p:pic>
      <p:sp>
        <p:nvSpPr>
          <p:cNvPr id="4" name="Title 3">
            <a:extLst>
              <a:ext uri="{FF2B5EF4-FFF2-40B4-BE49-F238E27FC236}">
                <a16:creationId xmlns:a16="http://schemas.microsoft.com/office/drawing/2014/main" id="{AA2ED575-6123-45EA-8BE1-DA48E490A189}"/>
              </a:ext>
            </a:extLst>
          </p:cNvPr>
          <p:cNvSpPr txBox="1">
            <a:spLocks/>
          </p:cNvSpPr>
          <p:nvPr userDrawn="1"/>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endParaRPr lang="en-US"/>
          </a:p>
        </p:txBody>
      </p:sp>
      <p:sp>
        <p:nvSpPr>
          <p:cNvPr id="8" name="Google Shape;23;p76">
            <a:extLst>
              <a:ext uri="{FF2B5EF4-FFF2-40B4-BE49-F238E27FC236}">
                <a16:creationId xmlns:a16="http://schemas.microsoft.com/office/drawing/2014/main" id="{C135F860-ACEE-47E0-8152-E689647772E9}"/>
              </a:ext>
            </a:extLst>
          </p:cNvPr>
          <p:cNvSpPr txBox="1">
            <a:spLocks noGrp="1"/>
          </p:cNvSpPr>
          <p:nvPr>
            <p:ph type="title"/>
          </p:nvPr>
        </p:nvSpPr>
        <p:spPr>
          <a:xfrm>
            <a:off x="2023187" y="2435280"/>
            <a:ext cx="8156511" cy="57543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sz="3200" b="1">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59209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76"/>
          <p:cNvSpPr txBox="1"/>
          <p:nvPr/>
        </p:nvSpPr>
        <p:spPr>
          <a:xfrm>
            <a:off x="0" y="6461294"/>
            <a:ext cx="12192000" cy="369291"/>
          </a:xfrm>
          <a:prstGeom prst="rect">
            <a:avLst/>
          </a:prstGeom>
          <a:solidFill>
            <a:schemeClr val="accent5">
              <a:lumMod val="75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tx2"/>
              </a:solidFill>
              <a:latin typeface="Arial"/>
              <a:ea typeface="Arial"/>
              <a:cs typeface="Arial"/>
              <a:sym typeface="Arial"/>
            </a:endParaRPr>
          </a:p>
        </p:txBody>
      </p:sp>
      <p:sp>
        <p:nvSpPr>
          <p:cNvPr id="23" name="Google Shape;23;p76"/>
          <p:cNvSpPr txBox="1">
            <a:spLocks noGrp="1"/>
          </p:cNvSpPr>
          <p:nvPr>
            <p:ph type="title"/>
          </p:nvPr>
        </p:nvSpPr>
        <p:spPr>
          <a:xfrm>
            <a:off x="838200" y="620209"/>
            <a:ext cx="10515600" cy="575433"/>
          </a:xfrm>
          <a:prstGeom prst="rect">
            <a:avLst/>
          </a:prstGeom>
          <a:solidFill>
            <a:schemeClr val="lt1"/>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sz="3200" b="1">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76"/>
          <p:cNvSpPr txBox="1">
            <a:spLocks noGrp="1"/>
          </p:cNvSpPr>
          <p:nvPr>
            <p:ph type="body" idx="1"/>
          </p:nvPr>
        </p:nvSpPr>
        <p:spPr>
          <a:xfrm>
            <a:off x="838200" y="1535811"/>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76"/>
          <p:cNvSpPr txBox="1">
            <a:spLocks noGrp="1"/>
          </p:cNvSpPr>
          <p:nvPr>
            <p:ph type="dt" idx="10"/>
          </p:nvPr>
        </p:nvSpPr>
        <p:spPr>
          <a:xfrm>
            <a:off x="838200" y="6480699"/>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tx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26" name="Google Shape;26;p76"/>
          <p:cNvSpPr txBox="1">
            <a:spLocks noGrp="1"/>
          </p:cNvSpPr>
          <p:nvPr>
            <p:ph type="sldNum" idx="12"/>
          </p:nvPr>
        </p:nvSpPr>
        <p:spPr>
          <a:xfrm>
            <a:off x="8686060" y="64807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tx2"/>
                </a:solidFill>
                <a:latin typeface="Arial"/>
                <a:ea typeface="Arial"/>
                <a:cs typeface="Arial"/>
                <a:sym typeface="Arial"/>
              </a:defRPr>
            </a:lvl1pPr>
            <a:lvl2pPr marL="0" lvl="1" indent="0" algn="r">
              <a:spcBef>
                <a:spcPts val="0"/>
              </a:spcBef>
              <a:buNone/>
              <a:defRPr sz="1200">
                <a:solidFill>
                  <a:schemeClr val="dk1"/>
                </a:solidFill>
                <a:latin typeface="Arial"/>
                <a:ea typeface="Arial"/>
                <a:cs typeface="Arial"/>
                <a:sym typeface="Arial"/>
              </a:defRPr>
            </a:lvl2pPr>
            <a:lvl3pPr marL="0" lvl="2" indent="0" algn="r">
              <a:spcBef>
                <a:spcPts val="0"/>
              </a:spcBef>
              <a:buNone/>
              <a:defRPr sz="1200">
                <a:solidFill>
                  <a:schemeClr val="dk1"/>
                </a:solidFill>
                <a:latin typeface="Arial"/>
                <a:ea typeface="Arial"/>
                <a:cs typeface="Arial"/>
                <a:sym typeface="Arial"/>
              </a:defRPr>
            </a:lvl3pPr>
            <a:lvl4pPr marL="0" lvl="3" indent="0" algn="r">
              <a:spcBef>
                <a:spcPts val="0"/>
              </a:spcBef>
              <a:buNone/>
              <a:defRPr sz="1200">
                <a:solidFill>
                  <a:schemeClr val="dk1"/>
                </a:solidFill>
                <a:latin typeface="Arial"/>
                <a:ea typeface="Arial"/>
                <a:cs typeface="Arial"/>
                <a:sym typeface="Arial"/>
              </a:defRPr>
            </a:lvl4pPr>
            <a:lvl5pPr marL="0" lvl="4" indent="0" algn="r">
              <a:spcBef>
                <a:spcPts val="0"/>
              </a:spcBef>
              <a:buNone/>
              <a:defRPr sz="1200">
                <a:solidFill>
                  <a:schemeClr val="dk1"/>
                </a:solidFill>
                <a:latin typeface="Arial"/>
                <a:ea typeface="Arial"/>
                <a:cs typeface="Arial"/>
                <a:sym typeface="Arial"/>
              </a:defRPr>
            </a:lvl5pPr>
            <a:lvl6pPr marL="0" lvl="5" indent="0" algn="r">
              <a:spcBef>
                <a:spcPts val="0"/>
              </a:spcBef>
              <a:buNone/>
              <a:defRPr sz="1200">
                <a:solidFill>
                  <a:schemeClr val="dk1"/>
                </a:solidFill>
                <a:latin typeface="Arial"/>
                <a:ea typeface="Arial"/>
                <a:cs typeface="Arial"/>
                <a:sym typeface="Arial"/>
              </a:defRPr>
            </a:lvl6pPr>
            <a:lvl7pPr marL="0" lvl="6" indent="0" algn="r">
              <a:spcBef>
                <a:spcPts val="0"/>
              </a:spcBef>
              <a:buNone/>
              <a:defRPr sz="1200">
                <a:solidFill>
                  <a:schemeClr val="dk1"/>
                </a:solidFill>
                <a:latin typeface="Arial"/>
                <a:ea typeface="Arial"/>
                <a:cs typeface="Arial"/>
                <a:sym typeface="Arial"/>
              </a:defRPr>
            </a:lvl7pPr>
            <a:lvl8pPr marL="0" lvl="7" indent="0" algn="r">
              <a:spcBef>
                <a:spcPts val="0"/>
              </a:spcBef>
              <a:buNone/>
              <a:defRPr sz="1200">
                <a:solidFill>
                  <a:schemeClr val="dk1"/>
                </a:solidFill>
                <a:latin typeface="Arial"/>
                <a:ea typeface="Arial"/>
                <a:cs typeface="Arial"/>
                <a:sym typeface="Arial"/>
              </a:defRPr>
            </a:lvl8pPr>
            <a:lvl9pPr marL="0" lvl="8" indent="0" algn="r">
              <a:spcBef>
                <a:spcPts val="0"/>
              </a:spcBef>
              <a:buNone/>
              <a:defRPr sz="1200">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27" name="Google Shape;27;p76"/>
          <p:cNvSpPr txBox="1"/>
          <p:nvPr/>
        </p:nvSpPr>
        <p:spPr>
          <a:xfrm>
            <a:off x="670250" y="620209"/>
            <a:ext cx="167950" cy="575433"/>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2C0079A-50EB-4403-9633-A50D70AC1638}"/>
              </a:ext>
            </a:extLst>
          </p:cNvPr>
          <p:cNvPicPr>
            <a:picLocks noChangeAspect="1"/>
          </p:cNvPicPr>
          <p:nvPr userDrawn="1"/>
        </p:nvPicPr>
        <p:blipFill>
          <a:blip r:embed="rId2"/>
          <a:stretch>
            <a:fillRect/>
          </a:stretch>
        </p:blipFill>
        <p:spPr>
          <a:xfrm>
            <a:off x="838200" y="7619"/>
            <a:ext cx="932284" cy="512756"/>
          </a:xfrm>
          <a:prstGeom prst="rect">
            <a:avLst/>
          </a:prstGeom>
        </p:spPr>
      </p:pic>
      <p:pic>
        <p:nvPicPr>
          <p:cNvPr id="10" name="Picture 9">
            <a:extLst>
              <a:ext uri="{FF2B5EF4-FFF2-40B4-BE49-F238E27FC236}">
                <a16:creationId xmlns:a16="http://schemas.microsoft.com/office/drawing/2014/main" id="{3FAFAA16-2D44-4B91-8797-A46F38163B9C}"/>
              </a:ext>
            </a:extLst>
          </p:cNvPr>
          <p:cNvPicPr>
            <a:picLocks noChangeAspect="1"/>
          </p:cNvPicPr>
          <p:nvPr userDrawn="1"/>
        </p:nvPicPr>
        <p:blipFill>
          <a:blip r:embed="rId3">
            <a:duotone>
              <a:schemeClr val="accent2">
                <a:shade val="45000"/>
                <a:satMod val="135000"/>
              </a:schemeClr>
              <a:prstClr val="white"/>
            </a:duotone>
          </a:blip>
          <a:stretch>
            <a:fillRect/>
          </a:stretch>
        </p:blipFill>
        <p:spPr>
          <a:xfrm>
            <a:off x="10452893" y="82267"/>
            <a:ext cx="900907" cy="51275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7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7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sz="3600" b="1">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7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7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7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7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8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8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8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8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8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1" name="Google Shape;71;p8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600" b="1" i="0" u="none" strike="noStrike" cap="none">
          <a:solidFill>
            <a:srgbClr val="00206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etbootstrap.com/docs/5.3/layout/gri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etbootstrap.com/docs/5.3/getting-started/introductio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hyperlink" Target="https://getbootstrap.com/docs/5.3/layout/grid/#auto-layout-columns"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getbootstrap.com/docs/5.3/layout/grid/#responsive-class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getbootstrap.com/docs/5.3/layout/grid/#responsive-class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getbootstrap.com/docs/5.3/components/collapse/" TargetMode="External"/><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getbootstrap.com/docs/5.3/components/accordion/" TargetMode="External"/><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hyperlink" Target="https://getbootstrap.com/docs/5.3/components/tooltips/" TargetMode="External"/><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etbootstrap.com/docs/5.3/components/popovers/"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hyperlink" Target="https://getbootstrap.com/docs/5.3/components/modal/" TargetMode="Externa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hyperlink" Target="https://getbootstrap.com/docs/5.3/components/navbar/" TargetMode="Externa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hyperlink" Target="https://getbootstrap.com/docs/5.3/components/navs-tabs/"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hyperlink" Target="https://getbootstrap.com/docs/5.3/components/carouse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hyperlink" Target="https://getbootstrap.com/docs/5.3/components/card/" TargetMode="External"/><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etbootstrap.com/docs/5.3/forms/overview/"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161393" y="2461739"/>
            <a:ext cx="9869214" cy="1774360"/>
          </a:xfrm>
          <a:prstGeom prst="rect">
            <a:avLst/>
          </a:prstGeom>
          <a:gradFill>
            <a:gsLst>
              <a:gs pos="0">
                <a:srgbClr val="F6F9FC"/>
              </a:gs>
              <a:gs pos="74000">
                <a:srgbClr val="B3D1EC"/>
              </a:gs>
              <a:gs pos="83000">
                <a:srgbClr val="B3D1EC"/>
              </a:gs>
              <a:gs pos="100000">
                <a:srgbClr val="CCE0F2"/>
              </a:gs>
            </a:gsLst>
            <a:lin ang="5400000" scaled="0"/>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sz="4400" b="1">
                <a:solidFill>
                  <a:srgbClr val="002060"/>
                </a:solidFill>
              </a:rPr>
              <a:t>Introduction to Bootstrap Layout và JavaScript Components</a:t>
            </a:r>
            <a:endParaRPr lang="en-US" b="1">
              <a:solidFill>
                <a:srgbClr val="002060"/>
              </a:solidFill>
              <a:latin typeface="Arial"/>
              <a:ea typeface="Arial"/>
              <a:cs typeface="Arial"/>
              <a:sym typeface="Arial"/>
            </a:endParaRPr>
          </a:p>
        </p:txBody>
      </p:sp>
      <p:pic>
        <p:nvPicPr>
          <p:cNvPr id="1026" name="Picture 2" descr="Khóa học React JS - Lập trình Front-end theo xu thế mới">
            <a:extLst>
              <a:ext uri="{FF2B5EF4-FFF2-40B4-BE49-F238E27FC236}">
                <a16:creationId xmlns:a16="http://schemas.microsoft.com/office/drawing/2014/main" id="{72EBDB5F-69A6-4895-9C85-F91D18D1D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573" y="847541"/>
            <a:ext cx="2359653" cy="177436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ACF81-4290-4C81-8E3C-6EADB479F6A8}"/>
              </a:ext>
            </a:extLst>
          </p:cNvPr>
          <p:cNvSpPr>
            <a:spLocks noGrp="1"/>
          </p:cNvSpPr>
          <p:nvPr>
            <p:ph type="title"/>
          </p:nvPr>
        </p:nvSpPr>
        <p:spPr/>
        <p:txBody>
          <a:bodyPr/>
          <a:lstStyle/>
          <a:p>
            <a:r>
              <a:rPr lang="en-US"/>
              <a:t>Bootstrap files</a:t>
            </a:r>
          </a:p>
        </p:txBody>
      </p:sp>
      <p:sp>
        <p:nvSpPr>
          <p:cNvPr id="3" name="Text Placeholder 2">
            <a:extLst>
              <a:ext uri="{FF2B5EF4-FFF2-40B4-BE49-F238E27FC236}">
                <a16:creationId xmlns:a16="http://schemas.microsoft.com/office/drawing/2014/main" id="{90DE1938-04D9-40AC-A50D-5DDD349B5B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E30DEF-7F3F-4547-9818-8D87C7A4D658}"/>
              </a:ext>
            </a:extLst>
          </p:cNvPr>
          <p:cNvSpPr>
            <a:spLocks noGrp="1"/>
          </p:cNvSpPr>
          <p:nvPr>
            <p:ph type="sldNum" idx="12"/>
          </p:nvPr>
        </p:nvSpPr>
        <p:spPr/>
        <p:txBody>
          <a:bodyPr/>
          <a:lstStyle/>
          <a:p>
            <a:fld id="{00000000-1234-1234-1234-123412341234}" type="slidenum">
              <a:rPr lang="en-US" smtClean="0"/>
              <a:pPr/>
              <a:t>10</a:t>
            </a:fld>
            <a:endParaRPr lang="en-US"/>
          </a:p>
        </p:txBody>
      </p:sp>
      <p:pic>
        <p:nvPicPr>
          <p:cNvPr id="5" name="Picture 2" descr="Các thành phần của Bootstrap">
            <a:extLst>
              <a:ext uri="{FF2B5EF4-FFF2-40B4-BE49-F238E27FC236}">
                <a16:creationId xmlns:a16="http://schemas.microsoft.com/office/drawing/2014/main" id="{D8B2D763-2446-44F4-AE5F-0F4573226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35811"/>
            <a:ext cx="6327758" cy="33366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813E981-FA6B-4B05-AF28-13E7CA77B93E}"/>
              </a:ext>
            </a:extLst>
          </p:cNvPr>
          <p:cNvPicPr>
            <a:picLocks noChangeAspect="1"/>
          </p:cNvPicPr>
          <p:nvPr/>
        </p:nvPicPr>
        <p:blipFill>
          <a:blip r:embed="rId3"/>
          <a:stretch>
            <a:fillRect/>
          </a:stretch>
        </p:blipFill>
        <p:spPr>
          <a:xfrm>
            <a:off x="6521379" y="1535811"/>
            <a:ext cx="5495611" cy="3336621"/>
          </a:xfrm>
          <a:prstGeom prst="rect">
            <a:avLst/>
          </a:prstGeom>
        </p:spPr>
      </p:pic>
    </p:spTree>
    <p:extLst>
      <p:ext uri="{BB962C8B-B14F-4D97-AF65-F5344CB8AC3E}">
        <p14:creationId xmlns:p14="http://schemas.microsoft.com/office/powerpoint/2010/main" val="472627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3C78-4D41-490C-8256-793E1ACCB555}"/>
              </a:ext>
            </a:extLst>
          </p:cNvPr>
          <p:cNvSpPr>
            <a:spLocks noGrp="1"/>
          </p:cNvSpPr>
          <p:nvPr>
            <p:ph type="title"/>
          </p:nvPr>
        </p:nvSpPr>
        <p:spPr/>
        <p:txBody>
          <a:bodyPr/>
          <a:lstStyle/>
          <a:p>
            <a:r>
              <a:rPr lang="en-US"/>
              <a:t>Viewport</a:t>
            </a:r>
          </a:p>
        </p:txBody>
      </p:sp>
      <p:sp>
        <p:nvSpPr>
          <p:cNvPr id="3" name="Text Placeholder 2">
            <a:extLst>
              <a:ext uri="{FF2B5EF4-FFF2-40B4-BE49-F238E27FC236}">
                <a16:creationId xmlns:a16="http://schemas.microsoft.com/office/drawing/2014/main" id="{C55E7DFD-53B2-42A0-A572-CB46BEB69383}"/>
              </a:ext>
            </a:extLst>
          </p:cNvPr>
          <p:cNvSpPr>
            <a:spLocks noGrp="1"/>
          </p:cNvSpPr>
          <p:nvPr>
            <p:ph type="body" idx="1"/>
          </p:nvPr>
        </p:nvSpPr>
        <p:spPr/>
        <p:txBody>
          <a:bodyPr>
            <a:normAutofit lnSpcReduction="10000"/>
          </a:bodyPr>
          <a:lstStyle/>
          <a:p>
            <a:pPr marL="344488" lvl="0" indent="-344488" algn="l" rtl="0">
              <a:lnSpc>
                <a:spcPct val="130000"/>
              </a:lnSpc>
              <a:spcBef>
                <a:spcPts val="0"/>
              </a:spcBef>
              <a:spcAft>
                <a:spcPts val="0"/>
              </a:spcAft>
              <a:buClr>
                <a:srgbClr val="892912"/>
              </a:buClr>
              <a:buSzPts val="1680"/>
              <a:buFont typeface="Merriweather Sans"/>
              <a:buChar char="◆"/>
            </a:pPr>
            <a:r>
              <a:rPr lang="en-US"/>
              <a:t>&lt;meta name="viewport" content="width=device-width, initial-scale=1"&gt;</a:t>
            </a:r>
          </a:p>
          <a:p>
            <a:pPr marL="344488" lvl="0" indent="-344488" algn="l" rtl="0">
              <a:lnSpc>
                <a:spcPct val="130000"/>
              </a:lnSpc>
              <a:spcBef>
                <a:spcPts val="0"/>
              </a:spcBef>
              <a:spcAft>
                <a:spcPts val="0"/>
              </a:spcAft>
              <a:buClr>
                <a:srgbClr val="892912"/>
              </a:buClr>
              <a:buSzPts val="1680"/>
              <a:buFont typeface="Merriweather Sans"/>
              <a:buChar char="◆"/>
            </a:pPr>
            <a:r>
              <a:rPr lang="en-US"/>
              <a:t>The </a:t>
            </a:r>
            <a:r>
              <a:rPr lang="en-US" i="1"/>
              <a:t>viewport</a:t>
            </a:r>
            <a:r>
              <a:rPr lang="en-US"/>
              <a:t> meta tag:</a:t>
            </a:r>
          </a:p>
          <a:p>
            <a:pPr marL="1143000" lvl="2" indent="-228600" algn="l" rtl="0">
              <a:lnSpc>
                <a:spcPct val="130000"/>
              </a:lnSpc>
              <a:spcBef>
                <a:spcPts val="500"/>
              </a:spcBef>
              <a:spcAft>
                <a:spcPts val="0"/>
              </a:spcAft>
              <a:buClr>
                <a:schemeClr val="dk1"/>
              </a:buClr>
              <a:buSzPts val="2000"/>
              <a:buChar char="•"/>
            </a:pPr>
            <a:r>
              <a:rPr lang="en-US"/>
              <a:t>Ensures that the screen width is set to the device width  and the content is rendered with this width in mind</a:t>
            </a:r>
          </a:p>
          <a:p>
            <a:pPr marL="1143000" lvl="2" indent="-228600" algn="l" rtl="0">
              <a:lnSpc>
                <a:spcPct val="130000"/>
              </a:lnSpc>
              <a:spcBef>
                <a:spcPts val="500"/>
              </a:spcBef>
              <a:spcAft>
                <a:spcPts val="0"/>
              </a:spcAft>
              <a:buClr>
                <a:schemeClr val="dk1"/>
              </a:buClr>
              <a:buSzPts val="2000"/>
              <a:buChar char="•"/>
            </a:pPr>
            <a:r>
              <a:rPr lang="en-US"/>
              <a:t>Designing the websites to be responsive to the size of the viewport</a:t>
            </a:r>
          </a:p>
          <a:p>
            <a:pPr marL="1600200" lvl="3" indent="-228600" algn="l" rtl="0">
              <a:lnSpc>
                <a:spcPct val="130000"/>
              </a:lnSpc>
              <a:spcBef>
                <a:spcPts val="500"/>
              </a:spcBef>
              <a:spcAft>
                <a:spcPts val="0"/>
              </a:spcAft>
              <a:buClr>
                <a:schemeClr val="dk1"/>
              </a:buClr>
              <a:buSzPts val="1800"/>
              <a:buChar char="•"/>
            </a:pPr>
            <a:r>
              <a:rPr lang="en-US"/>
              <a:t>Bootstrap grid system</a:t>
            </a:r>
          </a:p>
          <a:p>
            <a:pPr marL="1371600" lvl="3" indent="0" algn="l" rtl="0">
              <a:lnSpc>
                <a:spcPct val="130000"/>
              </a:lnSpc>
              <a:spcBef>
                <a:spcPts val="500"/>
              </a:spcBef>
              <a:spcAft>
                <a:spcPts val="0"/>
              </a:spcAft>
              <a:buClr>
                <a:schemeClr val="dk1"/>
              </a:buClr>
              <a:buSzPts val="1800"/>
              <a:buNone/>
            </a:pPr>
            <a:endParaRPr lang="en-US"/>
          </a:p>
          <a:p>
            <a:pPr marL="685800" lvl="1" indent="-341313" algn="l" rtl="0">
              <a:lnSpc>
                <a:spcPct val="130000"/>
              </a:lnSpc>
              <a:spcBef>
                <a:spcPts val="500"/>
              </a:spcBef>
              <a:spcAft>
                <a:spcPts val="0"/>
              </a:spcAft>
              <a:buSzPts val="1920"/>
              <a:buChar char="▪"/>
            </a:pPr>
            <a:r>
              <a:rPr lang="en-US">
                <a:hlinkClick r:id="rId2"/>
              </a:rPr>
              <a:t>https://getbootstrap.com/docs/5.3/layout/grid/</a:t>
            </a:r>
            <a:r>
              <a:rPr lang="en-US"/>
              <a:t> </a:t>
            </a:r>
          </a:p>
        </p:txBody>
      </p:sp>
      <p:sp>
        <p:nvSpPr>
          <p:cNvPr id="4" name="Slide Number Placeholder 3">
            <a:extLst>
              <a:ext uri="{FF2B5EF4-FFF2-40B4-BE49-F238E27FC236}">
                <a16:creationId xmlns:a16="http://schemas.microsoft.com/office/drawing/2014/main" id="{2A7CF3EE-3E1A-4A0C-8735-9960C779AF38}"/>
              </a:ext>
            </a:extLst>
          </p:cNvPr>
          <p:cNvSpPr>
            <a:spLocks noGrp="1"/>
          </p:cNvSpPr>
          <p:nvPr>
            <p:ph type="sldNum" idx="12"/>
          </p:nvPr>
        </p:nvSpPr>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608710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96C3-7E1D-46B0-BB98-FA8B079DC1CB}"/>
              </a:ext>
            </a:extLst>
          </p:cNvPr>
          <p:cNvSpPr>
            <a:spLocks noGrp="1"/>
          </p:cNvSpPr>
          <p:nvPr>
            <p:ph type="title"/>
          </p:nvPr>
        </p:nvSpPr>
        <p:spPr/>
        <p:txBody>
          <a:bodyPr/>
          <a:lstStyle/>
          <a:p>
            <a:r>
              <a:rPr lang="en-US"/>
              <a:t>Using BootStrap by CDN</a:t>
            </a:r>
          </a:p>
        </p:txBody>
      </p:sp>
      <p:sp>
        <p:nvSpPr>
          <p:cNvPr id="3" name="Text Placeholder 2">
            <a:extLst>
              <a:ext uri="{FF2B5EF4-FFF2-40B4-BE49-F238E27FC236}">
                <a16:creationId xmlns:a16="http://schemas.microsoft.com/office/drawing/2014/main" id="{73AE981C-0EFC-4A61-8B0F-B78282A403EC}"/>
              </a:ext>
            </a:extLst>
          </p:cNvPr>
          <p:cNvSpPr>
            <a:spLocks noGrp="1"/>
          </p:cNvSpPr>
          <p:nvPr>
            <p:ph type="body" idx="1"/>
          </p:nvPr>
        </p:nvSpPr>
        <p:spPr>
          <a:xfrm>
            <a:off x="838199" y="1253330"/>
            <a:ext cx="10918371" cy="5227369"/>
          </a:xfrm>
        </p:spPr>
        <p:txBody>
          <a:bodyPr>
            <a:normAutofit/>
          </a:bodyPr>
          <a:lstStyle/>
          <a:p>
            <a:pPr marL="628650" indent="-514350">
              <a:buFont typeface="+mj-lt"/>
              <a:buAutoNum type="arabicPeriod"/>
            </a:pPr>
            <a:r>
              <a:rPr lang="en-US" sz="2400"/>
              <a:t>Create a new index.html file in your project root.</a:t>
            </a:r>
          </a:p>
          <a:p>
            <a:pPr marL="628650" indent="-514350">
              <a:buFont typeface="+mj-lt"/>
              <a:buAutoNum type="arabicPeriod"/>
            </a:pPr>
            <a:endParaRPr lang="en-US" sz="2400"/>
          </a:p>
          <a:p>
            <a:pPr marL="628650" indent="-514350">
              <a:buFont typeface="+mj-lt"/>
              <a:buAutoNum type="arabicPeriod"/>
            </a:pPr>
            <a:endParaRPr lang="en-US" sz="2400"/>
          </a:p>
          <a:p>
            <a:pPr marL="628650" indent="-514350">
              <a:buFont typeface="+mj-lt"/>
              <a:buAutoNum type="arabicPeriod"/>
            </a:pPr>
            <a:endParaRPr lang="en-US" sz="2400"/>
          </a:p>
          <a:p>
            <a:pPr marL="628650" indent="-514350">
              <a:buFont typeface="+mj-lt"/>
              <a:buAutoNum type="arabicPeriod"/>
            </a:pPr>
            <a:endParaRPr lang="en-US" sz="2400"/>
          </a:p>
          <a:p>
            <a:pPr marL="628650" indent="-514350">
              <a:buFont typeface="+mj-lt"/>
              <a:buAutoNum type="arabicPeriod"/>
            </a:pPr>
            <a:endParaRPr lang="en-US" sz="2400"/>
          </a:p>
          <a:p>
            <a:pPr marL="628650" indent="-514350">
              <a:buFont typeface="+mj-lt"/>
              <a:buAutoNum type="arabicPeriod"/>
            </a:pPr>
            <a:r>
              <a:rPr lang="en-US" sz="2400"/>
              <a:t>Include Bootstrap’s CSS and JS</a:t>
            </a:r>
          </a:p>
          <a:p>
            <a:pPr lvl="1"/>
            <a:r>
              <a:rPr lang="en-US" sz="1600"/>
              <a:t>CDN links: Place the &lt;link&gt; tag in the &lt;head&gt; for our CSS, and the &lt;script&gt; tag for our JavaScript bundle</a:t>
            </a:r>
          </a:p>
          <a:p>
            <a:pPr lvl="2"/>
            <a:r>
              <a:rPr lang="en-US" sz="1200"/>
              <a:t>&lt;link href="https://cdn.jsdelivr.net/npm/bootstrap@5.3.1/dist/css/bootstrap.min.css" rel="stylesheet"&gt;</a:t>
            </a:r>
          </a:p>
          <a:p>
            <a:pPr lvl="2"/>
            <a:r>
              <a:rPr lang="en-US" sz="1200"/>
              <a:t>&lt;script src="https://cdn.jsdelivr.net/npm/bootstrap@5.3.1/dist/js/bootstrap.bundle.min.js"&gt;&lt;/script&gt;</a:t>
            </a:r>
          </a:p>
          <a:p>
            <a:pPr lvl="1"/>
            <a:r>
              <a:rPr lang="en-US" sz="1600"/>
              <a:t>Including Popper for positioning dropdowns, poppers, and tooltips</a:t>
            </a:r>
          </a:p>
          <a:p>
            <a:pPr lvl="2"/>
            <a:r>
              <a:rPr lang="en-US" sz="1200"/>
              <a:t>&lt;script src="https://cdn.jsdelivr.net/npm/@popperjs/core@2.11.8/dist/umd/popper.min.js"&gt;&lt;/script&gt; </a:t>
            </a:r>
          </a:p>
          <a:p>
            <a:pPr lvl="2"/>
            <a:r>
              <a:rPr lang="en-US" sz="1200"/>
              <a:t>&lt;script src="https://cdn.jsdelivr.net/npm/bootstrap@5.3.1/dist/js/bootstrap.min.js"&gt;&lt;/script&gt;</a:t>
            </a:r>
          </a:p>
        </p:txBody>
      </p:sp>
      <p:sp>
        <p:nvSpPr>
          <p:cNvPr id="4" name="Slide Number Placeholder 3">
            <a:extLst>
              <a:ext uri="{FF2B5EF4-FFF2-40B4-BE49-F238E27FC236}">
                <a16:creationId xmlns:a16="http://schemas.microsoft.com/office/drawing/2014/main" id="{2FC184C2-D5DA-4C48-BDF6-95B62C34D5DB}"/>
              </a:ext>
            </a:extLst>
          </p:cNvPr>
          <p:cNvSpPr>
            <a:spLocks noGrp="1"/>
          </p:cNvSpPr>
          <p:nvPr>
            <p:ph type="sldNum" idx="12"/>
          </p:nvPr>
        </p:nvSpPr>
        <p:spPr/>
        <p:txBody>
          <a:bodyPr/>
          <a:lstStyle/>
          <a:p>
            <a:fld id="{00000000-1234-1234-1234-123412341234}" type="slidenum">
              <a:rPr lang="en-US" smtClean="0"/>
              <a:pPr/>
              <a:t>12</a:t>
            </a:fld>
            <a:endParaRPr lang="en-US"/>
          </a:p>
        </p:txBody>
      </p:sp>
      <p:pic>
        <p:nvPicPr>
          <p:cNvPr id="6" name="Picture 5">
            <a:extLst>
              <a:ext uri="{FF2B5EF4-FFF2-40B4-BE49-F238E27FC236}">
                <a16:creationId xmlns:a16="http://schemas.microsoft.com/office/drawing/2014/main" id="{02565047-8367-4298-A71D-2F2DBA41B071}"/>
              </a:ext>
            </a:extLst>
          </p:cNvPr>
          <p:cNvPicPr>
            <a:picLocks noChangeAspect="1"/>
          </p:cNvPicPr>
          <p:nvPr/>
        </p:nvPicPr>
        <p:blipFill>
          <a:blip r:embed="rId2"/>
          <a:stretch>
            <a:fillRect/>
          </a:stretch>
        </p:blipFill>
        <p:spPr>
          <a:xfrm>
            <a:off x="1546625" y="1731859"/>
            <a:ext cx="5441152" cy="2309060"/>
          </a:xfrm>
          <a:prstGeom prst="rect">
            <a:avLst/>
          </a:prstGeom>
        </p:spPr>
      </p:pic>
      <p:sp>
        <p:nvSpPr>
          <p:cNvPr id="9" name="TextBox 8">
            <a:extLst>
              <a:ext uri="{FF2B5EF4-FFF2-40B4-BE49-F238E27FC236}">
                <a16:creationId xmlns:a16="http://schemas.microsoft.com/office/drawing/2014/main" id="{E029E854-56B1-4FC0-8D9E-9F8FFB2640E1}"/>
              </a:ext>
            </a:extLst>
          </p:cNvPr>
          <p:cNvSpPr txBox="1"/>
          <p:nvPr/>
        </p:nvSpPr>
        <p:spPr>
          <a:xfrm>
            <a:off x="977203" y="6172922"/>
            <a:ext cx="6094324" cy="307777"/>
          </a:xfrm>
          <a:prstGeom prst="rect">
            <a:avLst/>
          </a:prstGeom>
          <a:noFill/>
        </p:spPr>
        <p:txBody>
          <a:bodyPr wrap="square">
            <a:spAutoFit/>
          </a:bodyPr>
          <a:lstStyle/>
          <a:p>
            <a:r>
              <a:rPr lang="en-US">
                <a:hlinkClick r:id="rId3"/>
              </a:rPr>
              <a:t>https://getbootstrap.com/docs/5.3/getting-started/introduction/</a:t>
            </a:r>
            <a:r>
              <a:rPr lang="en-US"/>
              <a:t> </a:t>
            </a:r>
          </a:p>
        </p:txBody>
      </p:sp>
    </p:spTree>
    <p:extLst>
      <p:ext uri="{BB962C8B-B14F-4D97-AF65-F5344CB8AC3E}">
        <p14:creationId xmlns:p14="http://schemas.microsoft.com/office/powerpoint/2010/main" val="3646335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96C3-7E1D-46B0-BB98-FA8B079DC1CB}"/>
              </a:ext>
            </a:extLst>
          </p:cNvPr>
          <p:cNvSpPr>
            <a:spLocks noGrp="1"/>
          </p:cNvSpPr>
          <p:nvPr>
            <p:ph type="title"/>
          </p:nvPr>
        </p:nvSpPr>
        <p:spPr/>
        <p:txBody>
          <a:bodyPr/>
          <a:lstStyle/>
          <a:p>
            <a:r>
              <a:rPr lang="en-US"/>
              <a:t>Using BootStrap by Terminal</a:t>
            </a:r>
          </a:p>
        </p:txBody>
      </p:sp>
      <p:sp>
        <p:nvSpPr>
          <p:cNvPr id="3" name="Text Placeholder 2">
            <a:extLst>
              <a:ext uri="{FF2B5EF4-FFF2-40B4-BE49-F238E27FC236}">
                <a16:creationId xmlns:a16="http://schemas.microsoft.com/office/drawing/2014/main" id="{73AE981C-0EFC-4A61-8B0F-B78282A403EC}"/>
              </a:ext>
            </a:extLst>
          </p:cNvPr>
          <p:cNvSpPr>
            <a:spLocks noGrp="1"/>
          </p:cNvSpPr>
          <p:nvPr>
            <p:ph type="body" idx="1"/>
          </p:nvPr>
        </p:nvSpPr>
        <p:spPr>
          <a:xfrm>
            <a:off x="838199" y="1253330"/>
            <a:ext cx="10918371" cy="5227369"/>
          </a:xfrm>
        </p:spPr>
        <p:txBody>
          <a:bodyPr>
            <a:normAutofit/>
          </a:bodyPr>
          <a:lstStyle/>
          <a:p>
            <a:pPr marL="628650" indent="-514350">
              <a:buFont typeface="+mj-lt"/>
              <a:buAutoNum type="arabicPeriod"/>
            </a:pPr>
            <a:r>
              <a:rPr lang="en-US" sz="2400"/>
              <a:t>Create a folder to hold the files.</a:t>
            </a:r>
          </a:p>
          <a:p>
            <a:pPr marL="628650" indent="-514350">
              <a:buFont typeface="+mj-lt"/>
              <a:buAutoNum type="arabicPeriod"/>
            </a:pPr>
            <a:r>
              <a:rPr lang="en-US" sz="2400"/>
              <a:t>Initialize a new npm project:</a:t>
            </a:r>
          </a:p>
          <a:p>
            <a:pPr marL="571500" lvl="1" indent="0">
              <a:buNone/>
            </a:pPr>
            <a:r>
              <a:rPr lang="en-US" sz="1600"/>
              <a:t>Run the command "</a:t>
            </a:r>
            <a:r>
              <a:rPr lang="en-US" sz="1600" b="1"/>
              <a:t>npm init -y</a:t>
            </a:r>
            <a:r>
              <a:rPr lang="en-US" sz="1600"/>
              <a:t>" to initialize.</a:t>
            </a:r>
          </a:p>
          <a:p>
            <a:pPr marL="571500" indent="-457200">
              <a:buFont typeface="+mj-lt"/>
              <a:buAutoNum type="arabicPeriod"/>
            </a:pPr>
            <a:r>
              <a:rPr lang="en-US" sz="2400"/>
              <a:t>Install Bootstrap package.</a:t>
            </a:r>
          </a:p>
          <a:p>
            <a:pPr marL="571500" lvl="1" indent="0">
              <a:buNone/>
            </a:pPr>
            <a:endParaRPr lang="en-US" sz="2000"/>
          </a:p>
          <a:p>
            <a:pPr marL="571500" indent="-457200">
              <a:buFont typeface="+mj-lt"/>
              <a:buAutoNum type="arabicPeriod"/>
            </a:pPr>
            <a:r>
              <a:rPr lang="en-US" sz="2400"/>
              <a:t>Create an HTML file: index.html</a:t>
            </a:r>
          </a:p>
          <a:p>
            <a:pPr marL="571500" indent="-457200">
              <a:buFont typeface="+mj-lt"/>
              <a:buAutoNum type="arabicPeriod"/>
            </a:pPr>
            <a:r>
              <a:rPr lang="en-US" sz="2400"/>
              <a:t>Inside the index.html file, add the following code to include the Bootstrap CSS and JavaScript files</a:t>
            </a:r>
          </a:p>
          <a:p>
            <a:pPr marL="571500" indent="-457200">
              <a:buFont typeface="+mj-lt"/>
              <a:buAutoNum type="arabicPeriod"/>
            </a:pPr>
            <a:r>
              <a:rPr lang="en-US" sz="2400"/>
              <a:t>Start a local development server to view your project:</a:t>
            </a:r>
          </a:p>
          <a:p>
            <a:pPr marL="571500" lvl="1" indent="0">
              <a:buNone/>
            </a:pPr>
            <a:r>
              <a:rPr lang="en-US" sz="2000"/>
              <a:t>npx lite-server</a:t>
            </a:r>
          </a:p>
          <a:p>
            <a:pPr marL="571500" lvl="1" indent="0">
              <a:buNone/>
            </a:pPr>
            <a:endParaRPr lang="en-US" sz="2000"/>
          </a:p>
          <a:p>
            <a:pPr marL="571500" lvl="1" indent="0">
              <a:buNone/>
            </a:pPr>
            <a:endParaRPr lang="en-US" sz="2000"/>
          </a:p>
          <a:p>
            <a:pPr marL="571500" indent="-457200">
              <a:buFont typeface="+mj-lt"/>
              <a:buAutoNum type="arabicPeriod"/>
            </a:pPr>
            <a:endParaRPr lang="en-US" sz="2400"/>
          </a:p>
          <a:p>
            <a:pPr marL="628650" indent="-514350">
              <a:buFont typeface="+mj-lt"/>
              <a:buAutoNum type="arabicPeriod"/>
            </a:pPr>
            <a:endParaRPr lang="en-US" sz="2400"/>
          </a:p>
          <a:p>
            <a:pPr marL="628650" indent="-514350">
              <a:buFont typeface="+mj-lt"/>
              <a:buAutoNum type="arabicPeriod"/>
            </a:pPr>
            <a:endParaRPr lang="en-US" sz="2400"/>
          </a:p>
          <a:p>
            <a:pPr marL="628650" indent="-514350">
              <a:buFont typeface="+mj-lt"/>
              <a:buAutoNum type="arabicPeriod"/>
            </a:pPr>
            <a:endParaRPr lang="en-US" sz="2400"/>
          </a:p>
          <a:p>
            <a:pPr marL="628650" indent="-514350">
              <a:buFont typeface="+mj-lt"/>
              <a:buAutoNum type="arabicPeriod"/>
            </a:pPr>
            <a:endParaRPr lang="en-US" sz="2400"/>
          </a:p>
          <a:p>
            <a:pPr marL="628650" indent="-514350">
              <a:buFont typeface="+mj-lt"/>
              <a:buAutoNum type="arabicPeriod"/>
            </a:pPr>
            <a:endParaRPr lang="en-US" sz="2400"/>
          </a:p>
        </p:txBody>
      </p:sp>
      <p:sp>
        <p:nvSpPr>
          <p:cNvPr id="4" name="Slide Number Placeholder 3">
            <a:extLst>
              <a:ext uri="{FF2B5EF4-FFF2-40B4-BE49-F238E27FC236}">
                <a16:creationId xmlns:a16="http://schemas.microsoft.com/office/drawing/2014/main" id="{2FC184C2-D5DA-4C48-BDF6-95B62C34D5DB}"/>
              </a:ext>
            </a:extLst>
          </p:cNvPr>
          <p:cNvSpPr>
            <a:spLocks noGrp="1"/>
          </p:cNvSpPr>
          <p:nvPr>
            <p:ph type="sldNum" idx="12"/>
          </p:nvPr>
        </p:nvSpPr>
        <p:spPr/>
        <p:txBody>
          <a:bodyPr/>
          <a:lstStyle/>
          <a:p>
            <a:fld id="{00000000-1234-1234-1234-123412341234}" type="slidenum">
              <a:rPr lang="en-US" smtClean="0"/>
              <a:pPr/>
              <a:t>13</a:t>
            </a:fld>
            <a:endParaRPr lang="en-US"/>
          </a:p>
        </p:txBody>
      </p:sp>
      <p:pic>
        <p:nvPicPr>
          <p:cNvPr id="11" name="Picture 10">
            <a:extLst>
              <a:ext uri="{FF2B5EF4-FFF2-40B4-BE49-F238E27FC236}">
                <a16:creationId xmlns:a16="http://schemas.microsoft.com/office/drawing/2014/main" id="{99195AA8-5331-43E1-9ED1-3BC72E965DFD}"/>
              </a:ext>
            </a:extLst>
          </p:cNvPr>
          <p:cNvPicPr>
            <a:picLocks noChangeAspect="1"/>
          </p:cNvPicPr>
          <p:nvPr/>
        </p:nvPicPr>
        <p:blipFill>
          <a:blip r:embed="rId2"/>
          <a:stretch>
            <a:fillRect/>
          </a:stretch>
        </p:blipFill>
        <p:spPr>
          <a:xfrm>
            <a:off x="1496669" y="2991012"/>
            <a:ext cx="3256201" cy="379699"/>
          </a:xfrm>
          <a:prstGeom prst="rect">
            <a:avLst/>
          </a:prstGeom>
        </p:spPr>
      </p:pic>
      <p:pic>
        <p:nvPicPr>
          <p:cNvPr id="10" name="Picture 9">
            <a:extLst>
              <a:ext uri="{FF2B5EF4-FFF2-40B4-BE49-F238E27FC236}">
                <a16:creationId xmlns:a16="http://schemas.microsoft.com/office/drawing/2014/main" id="{7DF6D254-26BB-47CB-A0CD-A598759B9D0E}"/>
              </a:ext>
            </a:extLst>
          </p:cNvPr>
          <p:cNvPicPr>
            <a:picLocks noChangeAspect="1"/>
          </p:cNvPicPr>
          <p:nvPr/>
        </p:nvPicPr>
        <p:blipFill>
          <a:blip r:embed="rId3"/>
          <a:stretch>
            <a:fillRect/>
          </a:stretch>
        </p:blipFill>
        <p:spPr>
          <a:xfrm>
            <a:off x="6145269" y="1195642"/>
            <a:ext cx="5283991" cy="2645620"/>
          </a:xfrm>
          <a:prstGeom prst="rect">
            <a:avLst/>
          </a:prstGeom>
        </p:spPr>
      </p:pic>
      <p:pic>
        <p:nvPicPr>
          <p:cNvPr id="14" name="Picture 13">
            <a:extLst>
              <a:ext uri="{FF2B5EF4-FFF2-40B4-BE49-F238E27FC236}">
                <a16:creationId xmlns:a16="http://schemas.microsoft.com/office/drawing/2014/main" id="{72FF2213-7308-4F94-A7F4-84309D4D1A43}"/>
              </a:ext>
            </a:extLst>
          </p:cNvPr>
          <p:cNvPicPr>
            <a:picLocks noChangeAspect="1"/>
          </p:cNvPicPr>
          <p:nvPr/>
        </p:nvPicPr>
        <p:blipFill>
          <a:blip r:embed="rId4"/>
          <a:stretch>
            <a:fillRect/>
          </a:stretch>
        </p:blipFill>
        <p:spPr>
          <a:xfrm>
            <a:off x="6245599" y="5112033"/>
            <a:ext cx="5068007" cy="1733792"/>
          </a:xfrm>
          <a:prstGeom prst="rect">
            <a:avLst/>
          </a:prstGeom>
        </p:spPr>
      </p:pic>
    </p:spTree>
    <p:extLst>
      <p:ext uri="{BB962C8B-B14F-4D97-AF65-F5344CB8AC3E}">
        <p14:creationId xmlns:p14="http://schemas.microsoft.com/office/powerpoint/2010/main" val="989071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r>
              <a:rPr lang="en-US"/>
              <a:t>Exercise 5: Getting Started with Bootstrap </a:t>
            </a:r>
          </a:p>
        </p:txBody>
      </p:sp>
    </p:spTree>
    <p:extLst>
      <p:ext uri="{BB962C8B-B14F-4D97-AF65-F5344CB8AC3E}">
        <p14:creationId xmlns:p14="http://schemas.microsoft.com/office/powerpoint/2010/main" val="416975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FC4A-1CB6-46A2-A577-A4EAC0D1FA19}"/>
              </a:ext>
            </a:extLst>
          </p:cNvPr>
          <p:cNvSpPr>
            <a:spLocks noGrp="1"/>
          </p:cNvSpPr>
          <p:nvPr>
            <p:ph type="title"/>
          </p:nvPr>
        </p:nvSpPr>
        <p:spPr/>
        <p:txBody>
          <a:bodyPr/>
          <a:lstStyle/>
          <a:p>
            <a:r>
              <a:rPr lang="en-US"/>
              <a:t>Bootstrap Grid</a:t>
            </a:r>
          </a:p>
        </p:txBody>
      </p:sp>
      <p:sp>
        <p:nvSpPr>
          <p:cNvPr id="3" name="Text Placeholder 2">
            <a:extLst>
              <a:ext uri="{FF2B5EF4-FFF2-40B4-BE49-F238E27FC236}">
                <a16:creationId xmlns:a16="http://schemas.microsoft.com/office/drawing/2014/main" id="{C2FA5008-13C1-44C2-928A-7BE95BD1F36E}"/>
              </a:ext>
            </a:extLst>
          </p:cNvPr>
          <p:cNvSpPr>
            <a:spLocks noGrp="1"/>
          </p:cNvSpPr>
          <p:nvPr>
            <p:ph type="body" idx="1"/>
          </p:nvPr>
        </p:nvSpPr>
        <p:spPr/>
        <p:txBody>
          <a:bodyPr/>
          <a:lstStyle/>
          <a:p>
            <a:pPr marL="344488" lvl="0" indent="-344488" algn="l" rtl="0">
              <a:lnSpc>
                <a:spcPct val="130000"/>
              </a:lnSpc>
              <a:spcBef>
                <a:spcPts val="0"/>
              </a:spcBef>
              <a:spcAft>
                <a:spcPts val="0"/>
              </a:spcAft>
              <a:buClr>
                <a:srgbClr val="892912"/>
              </a:buClr>
              <a:buSzPts val="1680"/>
              <a:buFont typeface="Merriweather Sans"/>
              <a:buChar char="◆"/>
            </a:pPr>
            <a:r>
              <a:rPr lang="en-US"/>
              <a:t>Designed to be:</a:t>
            </a:r>
          </a:p>
          <a:p>
            <a:pPr marL="685800" lvl="1" indent="-341313" algn="l" rtl="0">
              <a:lnSpc>
                <a:spcPct val="130000"/>
              </a:lnSpc>
              <a:spcBef>
                <a:spcPts val="500"/>
              </a:spcBef>
              <a:spcAft>
                <a:spcPts val="0"/>
              </a:spcAft>
              <a:buSzPts val="1920"/>
              <a:buChar char="▪"/>
            </a:pPr>
            <a:r>
              <a:rPr lang="en-US"/>
              <a:t>Responsive</a:t>
            </a:r>
          </a:p>
          <a:p>
            <a:pPr marL="685800" lvl="1" indent="-341313" algn="l" rtl="0">
              <a:lnSpc>
                <a:spcPct val="130000"/>
              </a:lnSpc>
              <a:spcBef>
                <a:spcPts val="500"/>
              </a:spcBef>
              <a:spcAft>
                <a:spcPts val="0"/>
              </a:spcAft>
              <a:buSzPts val="1920"/>
              <a:buChar char="▪"/>
            </a:pPr>
            <a:r>
              <a:rPr lang="en-US"/>
              <a:t>Mobile first</a:t>
            </a:r>
          </a:p>
          <a:p>
            <a:pPr marL="685800" lvl="1" indent="-341313" algn="l" rtl="0">
              <a:lnSpc>
                <a:spcPct val="130000"/>
              </a:lnSpc>
              <a:spcBef>
                <a:spcPts val="500"/>
              </a:spcBef>
              <a:spcAft>
                <a:spcPts val="0"/>
              </a:spcAft>
              <a:buSzPts val="1920"/>
              <a:buChar char="▪"/>
            </a:pPr>
            <a:r>
              <a:rPr lang="en-US"/>
              <a:t>Fluid</a:t>
            </a:r>
          </a:p>
          <a:p>
            <a:endParaRPr lang="en-US"/>
          </a:p>
        </p:txBody>
      </p:sp>
      <p:sp>
        <p:nvSpPr>
          <p:cNvPr id="4" name="Slide Number Placeholder 3">
            <a:extLst>
              <a:ext uri="{FF2B5EF4-FFF2-40B4-BE49-F238E27FC236}">
                <a16:creationId xmlns:a16="http://schemas.microsoft.com/office/drawing/2014/main" id="{E285015A-EA67-4F93-861D-8352621920B6}"/>
              </a:ext>
            </a:extLst>
          </p:cNvPr>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06290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29C7-65FF-458D-8B99-663237E071C2}"/>
              </a:ext>
            </a:extLst>
          </p:cNvPr>
          <p:cNvSpPr>
            <a:spLocks noGrp="1"/>
          </p:cNvSpPr>
          <p:nvPr>
            <p:ph type="title"/>
          </p:nvPr>
        </p:nvSpPr>
        <p:spPr/>
        <p:txBody>
          <a:bodyPr/>
          <a:lstStyle/>
          <a:p>
            <a:r>
              <a:rPr lang="en-US"/>
              <a:t>CSS Flexbox Layout</a:t>
            </a:r>
          </a:p>
        </p:txBody>
      </p:sp>
      <p:sp>
        <p:nvSpPr>
          <p:cNvPr id="3" name="Text Placeholder 2">
            <a:extLst>
              <a:ext uri="{FF2B5EF4-FFF2-40B4-BE49-F238E27FC236}">
                <a16:creationId xmlns:a16="http://schemas.microsoft.com/office/drawing/2014/main" id="{5A2EBBC3-B655-43F2-BE88-6E3BB84414CD}"/>
              </a:ext>
            </a:extLst>
          </p:cNvPr>
          <p:cNvSpPr>
            <a:spLocks noGrp="1"/>
          </p:cNvSpPr>
          <p:nvPr>
            <p:ph type="body" idx="1"/>
          </p:nvPr>
        </p:nvSpPr>
        <p:spPr/>
        <p:txBody>
          <a:bodyPr/>
          <a:lstStyle/>
          <a:p>
            <a:pPr marL="344488" lvl="0" indent="-344488" algn="l" rtl="0">
              <a:lnSpc>
                <a:spcPct val="130000"/>
              </a:lnSpc>
              <a:spcBef>
                <a:spcPts val="0"/>
              </a:spcBef>
              <a:spcAft>
                <a:spcPts val="0"/>
              </a:spcAft>
              <a:buClr>
                <a:srgbClr val="892912"/>
              </a:buClr>
              <a:buSzPts val="1680"/>
              <a:buFont typeface="Merriweather Sans"/>
              <a:buChar char="◆"/>
            </a:pPr>
            <a:r>
              <a:rPr lang="en-US"/>
              <a:t>Simpler and flexible layout options in CSS</a:t>
            </a:r>
          </a:p>
          <a:p>
            <a:pPr marL="344488" lvl="0" indent="-344488" algn="l" rtl="0">
              <a:lnSpc>
                <a:spcPct val="130000"/>
              </a:lnSpc>
              <a:spcBef>
                <a:spcPts val="1000"/>
              </a:spcBef>
              <a:spcAft>
                <a:spcPts val="0"/>
              </a:spcAft>
              <a:buClr>
                <a:srgbClr val="892912"/>
              </a:buClr>
              <a:buSzPts val="1680"/>
              <a:buFont typeface="Merriweather Sans"/>
              <a:buChar char="◆"/>
            </a:pPr>
            <a:r>
              <a:rPr lang="en-US"/>
              <a:t>Can easily handle dynamic/unknown size of content containers</a:t>
            </a:r>
          </a:p>
          <a:p>
            <a:pPr marL="344488" lvl="0" indent="-344488" algn="l" rtl="0">
              <a:lnSpc>
                <a:spcPct val="130000"/>
              </a:lnSpc>
              <a:spcBef>
                <a:spcPts val="1000"/>
              </a:spcBef>
              <a:spcAft>
                <a:spcPts val="0"/>
              </a:spcAft>
              <a:buClr>
                <a:srgbClr val="892912"/>
              </a:buClr>
              <a:buSzPts val="1680"/>
              <a:buFont typeface="Merriweather Sans"/>
              <a:buChar char="◆"/>
            </a:pPr>
            <a:r>
              <a:rPr lang="en-US"/>
              <a:t>Direction-agnostic layout</a:t>
            </a:r>
          </a:p>
          <a:p>
            <a:endParaRPr lang="en-US"/>
          </a:p>
        </p:txBody>
      </p:sp>
      <p:sp>
        <p:nvSpPr>
          <p:cNvPr id="4" name="Slide Number Placeholder 3">
            <a:extLst>
              <a:ext uri="{FF2B5EF4-FFF2-40B4-BE49-F238E27FC236}">
                <a16:creationId xmlns:a16="http://schemas.microsoft.com/office/drawing/2014/main" id="{B06BBB0D-39C3-41E0-9C2F-6AE12E680E24}"/>
              </a:ext>
            </a:extLst>
          </p:cNvPr>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3545251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E3B9-6FDB-45F8-9C58-E07B003625D3}"/>
              </a:ext>
            </a:extLst>
          </p:cNvPr>
          <p:cNvSpPr>
            <a:spLocks noGrp="1"/>
          </p:cNvSpPr>
          <p:nvPr>
            <p:ph type="title"/>
          </p:nvPr>
        </p:nvSpPr>
        <p:spPr/>
        <p:txBody>
          <a:bodyPr/>
          <a:lstStyle/>
          <a:p>
            <a:r>
              <a:rPr lang="en-US"/>
              <a:t>Why Flexbox for Bootstrap?</a:t>
            </a:r>
          </a:p>
        </p:txBody>
      </p:sp>
      <p:sp>
        <p:nvSpPr>
          <p:cNvPr id="3" name="Text Placeholder 2">
            <a:extLst>
              <a:ext uri="{FF2B5EF4-FFF2-40B4-BE49-F238E27FC236}">
                <a16:creationId xmlns:a16="http://schemas.microsoft.com/office/drawing/2014/main" id="{AB70C67A-B046-47B3-8EC8-242C49D7B47A}"/>
              </a:ext>
            </a:extLst>
          </p:cNvPr>
          <p:cNvSpPr>
            <a:spLocks noGrp="1"/>
          </p:cNvSpPr>
          <p:nvPr>
            <p:ph type="body" idx="1"/>
          </p:nvPr>
        </p:nvSpPr>
        <p:spPr/>
        <p:txBody>
          <a:bodyPr/>
          <a:lstStyle/>
          <a:p>
            <a:pPr marL="344488" lvl="0" indent="-344488" algn="just" rtl="0">
              <a:lnSpc>
                <a:spcPct val="130000"/>
              </a:lnSpc>
              <a:spcBef>
                <a:spcPts val="0"/>
              </a:spcBef>
              <a:spcAft>
                <a:spcPts val="0"/>
              </a:spcAft>
              <a:buClr>
                <a:srgbClr val="892912"/>
              </a:buClr>
              <a:buSzPts val="1680"/>
              <a:buFont typeface="Merriweather Sans"/>
              <a:buChar char="◆"/>
            </a:pPr>
            <a:r>
              <a:rPr lang="en-US"/>
              <a:t>Easy vertical alignment of content within a parent element</a:t>
            </a:r>
          </a:p>
          <a:p>
            <a:pPr marL="344488" lvl="0" indent="-344488" algn="just" rtl="0">
              <a:lnSpc>
                <a:spcPct val="130000"/>
              </a:lnSpc>
              <a:spcBef>
                <a:spcPts val="1000"/>
              </a:spcBef>
              <a:spcAft>
                <a:spcPts val="0"/>
              </a:spcAft>
              <a:buClr>
                <a:srgbClr val="892912"/>
              </a:buClr>
              <a:buSzPts val="1680"/>
              <a:buFont typeface="Merriweather Sans"/>
              <a:buChar char="◆"/>
            </a:pPr>
            <a:r>
              <a:rPr lang="en-US"/>
              <a:t>Easy reordering of content across devices and screen resolutions with the help of media queries</a:t>
            </a:r>
          </a:p>
          <a:p>
            <a:pPr marL="344488" lvl="0" indent="-344488" algn="just" rtl="0">
              <a:lnSpc>
                <a:spcPct val="130000"/>
              </a:lnSpc>
              <a:spcBef>
                <a:spcPts val="1000"/>
              </a:spcBef>
              <a:spcAft>
                <a:spcPts val="0"/>
              </a:spcAft>
              <a:buClr>
                <a:srgbClr val="892912"/>
              </a:buClr>
              <a:buSzPts val="1680"/>
              <a:buFont typeface="Merriweather Sans"/>
              <a:buChar char="◆"/>
            </a:pPr>
            <a:r>
              <a:rPr lang="en-US"/>
              <a:t>Easy CSS-only equal height columns for your grid-based layouts</a:t>
            </a:r>
          </a:p>
          <a:p>
            <a:endParaRPr lang="en-US"/>
          </a:p>
        </p:txBody>
      </p:sp>
      <p:sp>
        <p:nvSpPr>
          <p:cNvPr id="4" name="Slide Number Placeholder 3">
            <a:extLst>
              <a:ext uri="{FF2B5EF4-FFF2-40B4-BE49-F238E27FC236}">
                <a16:creationId xmlns:a16="http://schemas.microsoft.com/office/drawing/2014/main" id="{ADBB09E8-072B-4627-96F5-09EA8B451F18}"/>
              </a:ext>
            </a:extLst>
          </p:cNvPr>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636838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DFDB-BFDC-48BE-9A7C-ED960D54BA28}"/>
              </a:ext>
            </a:extLst>
          </p:cNvPr>
          <p:cNvSpPr>
            <a:spLocks noGrp="1"/>
          </p:cNvSpPr>
          <p:nvPr>
            <p:ph type="title"/>
          </p:nvPr>
        </p:nvSpPr>
        <p:spPr/>
        <p:txBody>
          <a:bodyPr/>
          <a:lstStyle/>
          <a:p>
            <a:r>
              <a:rPr lang="en-US"/>
              <a:t>Bootstrap Container</a:t>
            </a:r>
          </a:p>
        </p:txBody>
      </p:sp>
      <p:sp>
        <p:nvSpPr>
          <p:cNvPr id="3" name="Text Placeholder 2">
            <a:extLst>
              <a:ext uri="{FF2B5EF4-FFF2-40B4-BE49-F238E27FC236}">
                <a16:creationId xmlns:a16="http://schemas.microsoft.com/office/drawing/2014/main" id="{D8BFC1E1-4343-46B0-BCA1-FD1144F67FC2}"/>
              </a:ext>
            </a:extLst>
          </p:cNvPr>
          <p:cNvSpPr>
            <a:spLocks noGrp="1"/>
          </p:cNvSpPr>
          <p:nvPr>
            <p:ph type="body" idx="1"/>
          </p:nvPr>
        </p:nvSpPr>
        <p:spPr/>
        <p:txBody>
          <a:bodyPr>
            <a:normAutofit/>
          </a:bodyPr>
          <a:lstStyle/>
          <a:p>
            <a:r>
              <a:rPr lang="en-US" sz="2400"/>
              <a:t>Bootstrap comes with three different containers:</a:t>
            </a:r>
          </a:p>
          <a:p>
            <a:pPr lvl="1"/>
            <a:r>
              <a:rPr lang="en-US" sz="2000" b="1"/>
              <a:t>.container</a:t>
            </a:r>
            <a:r>
              <a:rPr lang="en-US" sz="2000"/>
              <a:t>, which sets a max-width at each responsive breakpoint</a:t>
            </a:r>
          </a:p>
          <a:p>
            <a:pPr lvl="1"/>
            <a:r>
              <a:rPr lang="en-US" sz="2000" b="1"/>
              <a:t>.container-{breakpoint}</a:t>
            </a:r>
            <a:r>
              <a:rPr lang="en-US" sz="2000"/>
              <a:t>, which is width: 100% until the specified breakpoint</a:t>
            </a:r>
          </a:p>
          <a:p>
            <a:pPr lvl="1"/>
            <a:r>
              <a:rPr lang="en-US" sz="2000" b="1"/>
              <a:t>.container-fluid</a:t>
            </a:r>
            <a:r>
              <a:rPr lang="en-US" sz="2000"/>
              <a:t>, which is width: 100% at all breakpoints</a:t>
            </a:r>
          </a:p>
        </p:txBody>
      </p:sp>
      <p:sp>
        <p:nvSpPr>
          <p:cNvPr id="4" name="Slide Number Placeholder 3">
            <a:extLst>
              <a:ext uri="{FF2B5EF4-FFF2-40B4-BE49-F238E27FC236}">
                <a16:creationId xmlns:a16="http://schemas.microsoft.com/office/drawing/2014/main" id="{1D2A239E-2CC2-4F46-B742-09221C57DE03}"/>
              </a:ext>
            </a:extLst>
          </p:cNvPr>
          <p:cNvSpPr>
            <a:spLocks noGrp="1"/>
          </p:cNvSpPr>
          <p:nvPr>
            <p:ph type="sldNum" idx="12"/>
          </p:nvPr>
        </p:nvSpPr>
        <p:spPr/>
        <p:txBody>
          <a:bodyPr/>
          <a:lstStyle/>
          <a:p>
            <a:fld id="{00000000-1234-1234-1234-123412341234}" type="slidenum">
              <a:rPr lang="en-US" smtClean="0"/>
              <a:pPr/>
              <a:t>18</a:t>
            </a:fld>
            <a:endParaRPr lang="en-US"/>
          </a:p>
        </p:txBody>
      </p:sp>
      <p:pic>
        <p:nvPicPr>
          <p:cNvPr id="6" name="Picture 5">
            <a:extLst>
              <a:ext uri="{FF2B5EF4-FFF2-40B4-BE49-F238E27FC236}">
                <a16:creationId xmlns:a16="http://schemas.microsoft.com/office/drawing/2014/main" id="{FC5BD83D-64DC-471C-B1EE-DC8D18BAE978}"/>
              </a:ext>
            </a:extLst>
          </p:cNvPr>
          <p:cNvPicPr>
            <a:picLocks noChangeAspect="1"/>
          </p:cNvPicPr>
          <p:nvPr/>
        </p:nvPicPr>
        <p:blipFill>
          <a:blip r:embed="rId2"/>
          <a:stretch>
            <a:fillRect/>
          </a:stretch>
        </p:blipFill>
        <p:spPr>
          <a:xfrm>
            <a:off x="1047863" y="3183341"/>
            <a:ext cx="8109763" cy="3306414"/>
          </a:xfrm>
          <a:prstGeom prst="rect">
            <a:avLst/>
          </a:prstGeom>
        </p:spPr>
      </p:pic>
      <p:pic>
        <p:nvPicPr>
          <p:cNvPr id="8" name="Picture 7">
            <a:extLst>
              <a:ext uri="{FF2B5EF4-FFF2-40B4-BE49-F238E27FC236}">
                <a16:creationId xmlns:a16="http://schemas.microsoft.com/office/drawing/2014/main" id="{348AC2A8-53AF-42F8-9687-CC7206949E0C}"/>
              </a:ext>
            </a:extLst>
          </p:cNvPr>
          <p:cNvPicPr>
            <a:picLocks noChangeAspect="1"/>
          </p:cNvPicPr>
          <p:nvPr/>
        </p:nvPicPr>
        <p:blipFill>
          <a:blip r:embed="rId3"/>
          <a:stretch>
            <a:fillRect/>
          </a:stretch>
        </p:blipFill>
        <p:spPr>
          <a:xfrm>
            <a:off x="9757518" y="3183341"/>
            <a:ext cx="2343477" cy="828791"/>
          </a:xfrm>
          <a:prstGeom prst="rect">
            <a:avLst/>
          </a:prstGeom>
        </p:spPr>
      </p:pic>
      <p:pic>
        <p:nvPicPr>
          <p:cNvPr id="10" name="Picture 9">
            <a:extLst>
              <a:ext uri="{FF2B5EF4-FFF2-40B4-BE49-F238E27FC236}">
                <a16:creationId xmlns:a16="http://schemas.microsoft.com/office/drawing/2014/main" id="{7D7001A7-44AB-4631-A3B2-9D4E53F0268C}"/>
              </a:ext>
            </a:extLst>
          </p:cNvPr>
          <p:cNvPicPr>
            <a:picLocks noChangeAspect="1"/>
          </p:cNvPicPr>
          <p:nvPr/>
        </p:nvPicPr>
        <p:blipFill>
          <a:blip r:embed="rId4"/>
          <a:stretch>
            <a:fillRect/>
          </a:stretch>
        </p:blipFill>
        <p:spPr>
          <a:xfrm>
            <a:off x="9338359" y="4186524"/>
            <a:ext cx="2762636" cy="838317"/>
          </a:xfrm>
          <a:prstGeom prst="rect">
            <a:avLst/>
          </a:prstGeom>
        </p:spPr>
      </p:pic>
      <p:pic>
        <p:nvPicPr>
          <p:cNvPr id="12" name="Picture 11">
            <a:extLst>
              <a:ext uri="{FF2B5EF4-FFF2-40B4-BE49-F238E27FC236}">
                <a16:creationId xmlns:a16="http://schemas.microsoft.com/office/drawing/2014/main" id="{E49B73ED-0002-40F4-98E0-C73C25B05D6B}"/>
              </a:ext>
            </a:extLst>
          </p:cNvPr>
          <p:cNvPicPr>
            <a:picLocks noChangeAspect="1"/>
          </p:cNvPicPr>
          <p:nvPr/>
        </p:nvPicPr>
        <p:blipFill>
          <a:blip r:embed="rId5"/>
          <a:stretch>
            <a:fillRect/>
          </a:stretch>
        </p:blipFill>
        <p:spPr>
          <a:xfrm>
            <a:off x="4975301" y="73782"/>
            <a:ext cx="7125694" cy="1276528"/>
          </a:xfrm>
          <a:prstGeom prst="rect">
            <a:avLst/>
          </a:prstGeom>
        </p:spPr>
      </p:pic>
    </p:spTree>
    <p:extLst>
      <p:ext uri="{BB962C8B-B14F-4D97-AF65-F5344CB8AC3E}">
        <p14:creationId xmlns:p14="http://schemas.microsoft.com/office/powerpoint/2010/main" val="3139081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r>
              <a:rPr lang="en-US"/>
              <a:t>Boostrap Grid</a:t>
            </a:r>
          </a:p>
        </p:txBody>
      </p:sp>
    </p:spTree>
    <p:extLst>
      <p:ext uri="{BB962C8B-B14F-4D97-AF65-F5344CB8AC3E}">
        <p14:creationId xmlns:p14="http://schemas.microsoft.com/office/powerpoint/2010/main" val="1507826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sldNum" idx="12"/>
          </p:nvPr>
        </p:nvSpPr>
        <p:spPr>
          <a:xfrm>
            <a:off x="8686060" y="648070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99" name="Google Shape;99;p2"/>
          <p:cNvSpPr txBox="1">
            <a:spLocks noGrp="1"/>
          </p:cNvSpPr>
          <p:nvPr>
            <p:ph type="body" idx="1"/>
          </p:nvPr>
        </p:nvSpPr>
        <p:spPr>
          <a:xfrm>
            <a:off x="714703" y="1424123"/>
            <a:ext cx="11066792" cy="4933134"/>
          </a:xfrm>
          <a:prstGeom prst="rect">
            <a:avLst/>
          </a:prstGeom>
          <a:noFill/>
          <a:ln>
            <a:noFill/>
          </a:ln>
        </p:spPr>
        <p:txBody>
          <a:bodyPr spcFirstLastPara="1" wrap="square" lIns="91425" tIns="45700" rIns="91425" bIns="45700" anchor="t" anchorCtr="0">
            <a:noAutofit/>
          </a:bodyPr>
          <a:lstStyle/>
          <a:p>
            <a:pPr marL="344488" lvl="0" indent="-344488" algn="just" rtl="0">
              <a:lnSpc>
                <a:spcPct val="130000"/>
              </a:lnSpc>
              <a:spcBef>
                <a:spcPts val="0"/>
              </a:spcBef>
              <a:spcAft>
                <a:spcPts val="0"/>
              </a:spcAft>
              <a:buSzPct val="59999"/>
              <a:buChar char="◆"/>
            </a:pPr>
            <a:r>
              <a:rPr lang="en-US" sz="2400"/>
              <a:t>Identify the purpose of using front-end UI frameworks in web design and development</a:t>
            </a:r>
          </a:p>
          <a:p>
            <a:pPr marL="344488" lvl="0" indent="-344488" algn="just" rtl="0">
              <a:lnSpc>
                <a:spcPct val="130000"/>
              </a:lnSpc>
              <a:spcBef>
                <a:spcPts val="1000"/>
              </a:spcBef>
              <a:spcAft>
                <a:spcPts val="0"/>
              </a:spcAft>
              <a:buSzPct val="59999"/>
              <a:buChar char="◆"/>
            </a:pPr>
            <a:r>
              <a:rPr lang="en-US" sz="2400"/>
              <a:t>Set up and Configure project with Bootstrap</a:t>
            </a:r>
          </a:p>
          <a:p>
            <a:pPr marL="344488" lvl="0" indent="-344488" algn="just" rtl="0">
              <a:lnSpc>
                <a:spcPct val="130000"/>
              </a:lnSpc>
              <a:spcBef>
                <a:spcPts val="1000"/>
              </a:spcBef>
              <a:spcAft>
                <a:spcPts val="0"/>
              </a:spcAft>
              <a:buSzPct val="59999"/>
              <a:buChar char="◆"/>
            </a:pPr>
            <a:r>
              <a:rPr lang="en-US" sz="2400"/>
              <a:t>Use the Bootstrap grid system to design responsive websites</a:t>
            </a:r>
          </a:p>
          <a:p>
            <a:pPr marL="344488" lvl="0" indent="-344488" algn="just" rtl="0">
              <a:lnSpc>
                <a:spcPct val="130000"/>
              </a:lnSpc>
              <a:spcBef>
                <a:spcPts val="1000"/>
              </a:spcBef>
              <a:spcAft>
                <a:spcPts val="0"/>
              </a:spcAft>
              <a:buSzPct val="59999"/>
              <a:buChar char="◆"/>
            </a:pPr>
            <a:r>
              <a:rPr lang="en-US" sz="2400"/>
              <a:t>Recognize how the JavaScript components provide dynamic behavior</a:t>
            </a:r>
          </a:p>
          <a:p>
            <a:pPr marL="344488" lvl="0" indent="-344488" algn="just" rtl="0">
              <a:lnSpc>
                <a:spcPct val="130000"/>
              </a:lnSpc>
              <a:spcBef>
                <a:spcPts val="1000"/>
              </a:spcBef>
              <a:spcAft>
                <a:spcPts val="0"/>
              </a:spcAft>
              <a:buSzPct val="59999"/>
              <a:buChar char="◆"/>
            </a:pPr>
            <a:r>
              <a:rPr lang="en-US" sz="2400"/>
              <a:t>Create various navigational elements using Tabs and Accordion</a:t>
            </a:r>
          </a:p>
          <a:p>
            <a:pPr marL="344488" lvl="0" indent="-344488" algn="just" rtl="0">
              <a:lnSpc>
                <a:spcPct val="130000"/>
              </a:lnSpc>
              <a:spcBef>
                <a:spcPts val="1000"/>
              </a:spcBef>
              <a:spcAft>
                <a:spcPts val="0"/>
              </a:spcAft>
              <a:buSzPct val="59999"/>
              <a:buChar char="◆"/>
            </a:pPr>
            <a:r>
              <a:rPr lang="en-US" sz="2400"/>
              <a:t>Create modals, tooltips and popovers to reveal content in your website</a:t>
            </a:r>
          </a:p>
          <a:p>
            <a:pPr marL="344488" lvl="0" indent="-344488" algn="just" rtl="0">
              <a:lnSpc>
                <a:spcPct val="130000"/>
              </a:lnSpc>
              <a:spcBef>
                <a:spcPts val="1000"/>
              </a:spcBef>
              <a:spcAft>
                <a:spcPts val="0"/>
              </a:spcAft>
              <a:buSzPct val="59999"/>
              <a:buChar char="◆"/>
            </a:pPr>
            <a:r>
              <a:rPr lang="en-US" sz="2400"/>
              <a:t>Build a carousel to show dynamic content on your website </a:t>
            </a:r>
          </a:p>
          <a:p>
            <a:pPr marL="344488" lvl="0" indent="-344488" algn="just" rtl="0">
              <a:lnSpc>
                <a:spcPct val="130000"/>
              </a:lnSpc>
              <a:spcBef>
                <a:spcPts val="1000"/>
              </a:spcBef>
              <a:spcAft>
                <a:spcPts val="0"/>
              </a:spcAft>
              <a:buClr>
                <a:srgbClr val="892912"/>
              </a:buClr>
              <a:buSzPct val="59999"/>
              <a:buFont typeface="Merriweather Sans"/>
              <a:buChar char="◆"/>
            </a:pPr>
            <a:endParaRPr lang="en-US" sz="2400"/>
          </a:p>
        </p:txBody>
      </p:sp>
      <p:sp>
        <p:nvSpPr>
          <p:cNvPr id="101" name="Google Shape;101;p2"/>
          <p:cNvSpPr txBox="1">
            <a:spLocks noGrp="1"/>
          </p:cNvSpPr>
          <p:nvPr>
            <p:ph type="title"/>
          </p:nvPr>
        </p:nvSpPr>
        <p:spPr>
          <a:xfrm>
            <a:off x="838200" y="611076"/>
            <a:ext cx="10379025" cy="748017"/>
          </a:xfrm>
          <a:prstGeom prst="rect">
            <a:avLst/>
          </a:prstGeom>
          <a:solidFill>
            <a:schemeClr val="lt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4000" b="1"/>
              <a:t>Objectives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5BDDD-632D-4784-B90A-DB932E23CE90}"/>
              </a:ext>
            </a:extLst>
          </p:cNvPr>
          <p:cNvSpPr>
            <a:spLocks noGrp="1"/>
          </p:cNvSpPr>
          <p:nvPr>
            <p:ph type="title"/>
          </p:nvPr>
        </p:nvSpPr>
        <p:spPr/>
        <p:txBody>
          <a:bodyPr/>
          <a:lstStyle/>
          <a:p>
            <a:r>
              <a:rPr lang="en-US"/>
              <a:t>Bootstrap Grid</a:t>
            </a:r>
          </a:p>
        </p:txBody>
      </p:sp>
      <p:sp>
        <p:nvSpPr>
          <p:cNvPr id="3" name="Text Placeholder 2">
            <a:extLst>
              <a:ext uri="{FF2B5EF4-FFF2-40B4-BE49-F238E27FC236}">
                <a16:creationId xmlns:a16="http://schemas.microsoft.com/office/drawing/2014/main" id="{778409F3-A815-4309-855B-C0617360CD19}"/>
              </a:ext>
            </a:extLst>
          </p:cNvPr>
          <p:cNvSpPr>
            <a:spLocks noGrp="1"/>
          </p:cNvSpPr>
          <p:nvPr>
            <p:ph type="body" idx="1"/>
          </p:nvPr>
        </p:nvSpPr>
        <p:spPr/>
        <p:txBody>
          <a:bodyPr>
            <a:normAutofit/>
          </a:bodyPr>
          <a:lstStyle/>
          <a:p>
            <a:pPr algn="l"/>
            <a:r>
              <a:rPr lang="en-US" b="0" i="0">
                <a:effectLst/>
                <a:latin typeface="+mj-lt"/>
              </a:rPr>
              <a:t>Bootstrap’s grid system can adapt across all six default breakpoints, and any breakpoints you customize. The six default grid tiers are as follows:</a:t>
            </a:r>
          </a:p>
          <a:p>
            <a:pPr lvl="1">
              <a:buFont typeface="Arial" panose="020B0604020202020204" pitchFamily="34" charset="0"/>
              <a:buChar char="•"/>
            </a:pPr>
            <a:r>
              <a:rPr lang="en-US" b="0" i="0">
                <a:solidFill>
                  <a:srgbClr val="002060"/>
                </a:solidFill>
                <a:effectLst/>
                <a:latin typeface="+mj-lt"/>
              </a:rPr>
              <a:t>Extra small (xs)</a:t>
            </a:r>
          </a:p>
          <a:p>
            <a:pPr lvl="1">
              <a:buFont typeface="Arial" panose="020B0604020202020204" pitchFamily="34" charset="0"/>
              <a:buChar char="•"/>
            </a:pPr>
            <a:r>
              <a:rPr lang="en-US" b="0" i="0">
                <a:solidFill>
                  <a:srgbClr val="002060"/>
                </a:solidFill>
                <a:effectLst/>
                <a:latin typeface="+mj-lt"/>
              </a:rPr>
              <a:t>Small (sm)</a:t>
            </a:r>
          </a:p>
          <a:p>
            <a:pPr lvl="1">
              <a:buFont typeface="Arial" panose="020B0604020202020204" pitchFamily="34" charset="0"/>
              <a:buChar char="•"/>
            </a:pPr>
            <a:r>
              <a:rPr lang="en-US" b="0" i="0">
                <a:solidFill>
                  <a:srgbClr val="002060"/>
                </a:solidFill>
                <a:effectLst/>
                <a:latin typeface="+mj-lt"/>
              </a:rPr>
              <a:t>Medium (md)</a:t>
            </a:r>
          </a:p>
          <a:p>
            <a:pPr lvl="1">
              <a:buFont typeface="Arial" panose="020B0604020202020204" pitchFamily="34" charset="0"/>
              <a:buChar char="•"/>
            </a:pPr>
            <a:r>
              <a:rPr lang="en-US" b="0" i="0">
                <a:solidFill>
                  <a:srgbClr val="002060"/>
                </a:solidFill>
                <a:effectLst/>
                <a:latin typeface="+mj-lt"/>
              </a:rPr>
              <a:t>Large (lg)</a:t>
            </a:r>
          </a:p>
          <a:p>
            <a:pPr lvl="1">
              <a:buFont typeface="Arial" panose="020B0604020202020204" pitchFamily="34" charset="0"/>
              <a:buChar char="•"/>
            </a:pPr>
            <a:r>
              <a:rPr lang="en-US" b="0" i="0">
                <a:solidFill>
                  <a:srgbClr val="002060"/>
                </a:solidFill>
                <a:effectLst/>
                <a:latin typeface="+mj-lt"/>
              </a:rPr>
              <a:t>Extra large (xl)</a:t>
            </a:r>
          </a:p>
          <a:p>
            <a:pPr lvl="1">
              <a:buFont typeface="Arial" panose="020B0604020202020204" pitchFamily="34" charset="0"/>
              <a:buChar char="•"/>
            </a:pPr>
            <a:r>
              <a:rPr lang="en-US" b="0" i="0">
                <a:solidFill>
                  <a:srgbClr val="002060"/>
                </a:solidFill>
                <a:effectLst/>
                <a:latin typeface="+mj-lt"/>
              </a:rPr>
              <a:t>Extra extra large (xxl)</a:t>
            </a:r>
          </a:p>
          <a:p>
            <a:endParaRPr lang="en-US">
              <a:latin typeface="+mj-lt"/>
            </a:endParaRPr>
          </a:p>
        </p:txBody>
      </p:sp>
      <p:sp>
        <p:nvSpPr>
          <p:cNvPr id="4" name="Slide Number Placeholder 3">
            <a:extLst>
              <a:ext uri="{FF2B5EF4-FFF2-40B4-BE49-F238E27FC236}">
                <a16:creationId xmlns:a16="http://schemas.microsoft.com/office/drawing/2014/main" id="{AFDA7E55-EFA8-45D4-BE74-ED5F77C3C725}"/>
              </a:ext>
            </a:extLst>
          </p:cNvPr>
          <p:cNvSpPr>
            <a:spLocks noGrp="1"/>
          </p:cNvSpPr>
          <p:nvPr>
            <p:ph type="sldNum" idx="12"/>
          </p:nvPr>
        </p:nvSpPr>
        <p:spPr/>
        <p:txBody>
          <a:bodyPr/>
          <a:lstStyle/>
          <a:p>
            <a:fld id="{00000000-1234-1234-1234-123412341234}" type="slidenum">
              <a:rPr lang="en-US" smtClean="0"/>
              <a:pPr/>
              <a:t>20</a:t>
            </a:fld>
            <a:endParaRPr lang="en-US"/>
          </a:p>
        </p:txBody>
      </p:sp>
      <p:pic>
        <p:nvPicPr>
          <p:cNvPr id="6" name="Picture 5">
            <a:extLst>
              <a:ext uri="{FF2B5EF4-FFF2-40B4-BE49-F238E27FC236}">
                <a16:creationId xmlns:a16="http://schemas.microsoft.com/office/drawing/2014/main" id="{4863F2DB-4B7D-4697-8058-685C155F69C5}"/>
              </a:ext>
            </a:extLst>
          </p:cNvPr>
          <p:cNvPicPr>
            <a:picLocks noChangeAspect="1"/>
          </p:cNvPicPr>
          <p:nvPr/>
        </p:nvPicPr>
        <p:blipFill>
          <a:blip r:embed="rId2"/>
          <a:stretch>
            <a:fillRect/>
          </a:stretch>
        </p:blipFill>
        <p:spPr>
          <a:xfrm>
            <a:off x="4085230" y="3080754"/>
            <a:ext cx="8106770" cy="1481198"/>
          </a:xfrm>
          <a:prstGeom prst="rect">
            <a:avLst/>
          </a:prstGeom>
        </p:spPr>
      </p:pic>
    </p:spTree>
    <p:extLst>
      <p:ext uri="{BB962C8B-B14F-4D97-AF65-F5344CB8AC3E}">
        <p14:creationId xmlns:p14="http://schemas.microsoft.com/office/powerpoint/2010/main" val="2166640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45CFE-504F-4AB5-9C7E-CFEB62759B66}"/>
              </a:ext>
            </a:extLst>
          </p:cNvPr>
          <p:cNvSpPr>
            <a:spLocks noGrp="1"/>
          </p:cNvSpPr>
          <p:nvPr>
            <p:ph type="title"/>
          </p:nvPr>
        </p:nvSpPr>
        <p:spPr/>
        <p:txBody>
          <a:bodyPr/>
          <a:lstStyle/>
          <a:p>
            <a:r>
              <a:rPr lang="en-US" i="0">
                <a:effectLst/>
                <a:latin typeface="system-ui"/>
              </a:rPr>
              <a:t>Auto-layout columns</a:t>
            </a:r>
            <a:endParaRPr lang="en-US"/>
          </a:p>
        </p:txBody>
      </p:sp>
      <p:sp>
        <p:nvSpPr>
          <p:cNvPr id="3" name="Text Placeholder 2">
            <a:extLst>
              <a:ext uri="{FF2B5EF4-FFF2-40B4-BE49-F238E27FC236}">
                <a16:creationId xmlns:a16="http://schemas.microsoft.com/office/drawing/2014/main" id="{3E22BE07-2E72-4394-83C6-F5250508DE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34FA1E-06E6-498A-AAC6-C4D97A09F300}"/>
              </a:ext>
            </a:extLst>
          </p:cNvPr>
          <p:cNvSpPr>
            <a:spLocks noGrp="1"/>
          </p:cNvSpPr>
          <p:nvPr>
            <p:ph type="sldNum" idx="12"/>
          </p:nvPr>
        </p:nvSpPr>
        <p:spPr/>
        <p:txBody>
          <a:bodyPr/>
          <a:lstStyle/>
          <a:p>
            <a:fld id="{00000000-1234-1234-1234-123412341234}" type="slidenum">
              <a:rPr lang="en-US" smtClean="0"/>
              <a:pPr/>
              <a:t>21</a:t>
            </a:fld>
            <a:endParaRPr lang="en-US"/>
          </a:p>
        </p:txBody>
      </p:sp>
      <p:pic>
        <p:nvPicPr>
          <p:cNvPr id="6" name="Picture 5">
            <a:extLst>
              <a:ext uri="{FF2B5EF4-FFF2-40B4-BE49-F238E27FC236}">
                <a16:creationId xmlns:a16="http://schemas.microsoft.com/office/drawing/2014/main" id="{0E223BBA-1584-4D2F-B856-CA2395C91C1F}"/>
              </a:ext>
            </a:extLst>
          </p:cNvPr>
          <p:cNvPicPr>
            <a:picLocks noChangeAspect="1"/>
          </p:cNvPicPr>
          <p:nvPr/>
        </p:nvPicPr>
        <p:blipFill>
          <a:blip r:embed="rId2"/>
          <a:stretch>
            <a:fillRect/>
          </a:stretch>
        </p:blipFill>
        <p:spPr>
          <a:xfrm>
            <a:off x="838200" y="1457289"/>
            <a:ext cx="7353937" cy="1310754"/>
          </a:xfrm>
          <a:prstGeom prst="rect">
            <a:avLst/>
          </a:prstGeom>
        </p:spPr>
      </p:pic>
      <p:pic>
        <p:nvPicPr>
          <p:cNvPr id="8" name="Picture 7">
            <a:extLst>
              <a:ext uri="{FF2B5EF4-FFF2-40B4-BE49-F238E27FC236}">
                <a16:creationId xmlns:a16="http://schemas.microsoft.com/office/drawing/2014/main" id="{8D1D70C9-9855-4BDE-B016-3DAC7146F8E7}"/>
              </a:ext>
            </a:extLst>
          </p:cNvPr>
          <p:cNvPicPr>
            <a:picLocks noChangeAspect="1"/>
          </p:cNvPicPr>
          <p:nvPr/>
        </p:nvPicPr>
        <p:blipFill>
          <a:blip r:embed="rId3"/>
          <a:stretch>
            <a:fillRect/>
          </a:stretch>
        </p:blipFill>
        <p:spPr>
          <a:xfrm>
            <a:off x="906786" y="3108212"/>
            <a:ext cx="7285351" cy="1234547"/>
          </a:xfrm>
          <a:prstGeom prst="rect">
            <a:avLst/>
          </a:prstGeom>
        </p:spPr>
      </p:pic>
      <p:pic>
        <p:nvPicPr>
          <p:cNvPr id="10" name="Picture 9">
            <a:extLst>
              <a:ext uri="{FF2B5EF4-FFF2-40B4-BE49-F238E27FC236}">
                <a16:creationId xmlns:a16="http://schemas.microsoft.com/office/drawing/2014/main" id="{E37722B4-679E-412E-B7CB-6B3AC222B70E}"/>
              </a:ext>
            </a:extLst>
          </p:cNvPr>
          <p:cNvPicPr>
            <a:picLocks noChangeAspect="1"/>
          </p:cNvPicPr>
          <p:nvPr/>
        </p:nvPicPr>
        <p:blipFill>
          <a:blip r:embed="rId4"/>
          <a:stretch>
            <a:fillRect/>
          </a:stretch>
        </p:blipFill>
        <p:spPr>
          <a:xfrm>
            <a:off x="906786" y="4657163"/>
            <a:ext cx="7384420" cy="1196444"/>
          </a:xfrm>
          <a:prstGeom prst="rect">
            <a:avLst/>
          </a:prstGeom>
        </p:spPr>
      </p:pic>
      <p:sp>
        <p:nvSpPr>
          <p:cNvPr id="12" name="TextBox 11">
            <a:extLst>
              <a:ext uri="{FF2B5EF4-FFF2-40B4-BE49-F238E27FC236}">
                <a16:creationId xmlns:a16="http://schemas.microsoft.com/office/drawing/2014/main" id="{F94A8E7F-6288-456F-8053-F1CA876A1DF3}"/>
              </a:ext>
            </a:extLst>
          </p:cNvPr>
          <p:cNvSpPr txBox="1"/>
          <p:nvPr/>
        </p:nvSpPr>
        <p:spPr>
          <a:xfrm>
            <a:off x="8561197" y="1958777"/>
            <a:ext cx="2713054" cy="738664"/>
          </a:xfrm>
          <a:prstGeom prst="rect">
            <a:avLst/>
          </a:prstGeom>
          <a:noFill/>
        </p:spPr>
        <p:txBody>
          <a:bodyPr wrap="square">
            <a:spAutoFit/>
          </a:bodyPr>
          <a:lstStyle/>
          <a:p>
            <a:pPr algn="l"/>
            <a:r>
              <a:rPr lang="en-US" b="1" i="0">
                <a:solidFill>
                  <a:srgbClr val="002060"/>
                </a:solidFill>
                <a:effectLst/>
                <a:latin typeface="system-ui"/>
              </a:rPr>
              <a:t>Equal-width</a:t>
            </a:r>
          </a:p>
          <a:p>
            <a:pPr algn="l"/>
            <a:r>
              <a:rPr lang="en-US" b="0" i="0">
                <a:solidFill>
                  <a:srgbClr val="212529"/>
                </a:solidFill>
                <a:effectLst/>
                <a:latin typeface="system-ui"/>
              </a:rPr>
              <a:t>Add any number of unit-less classes for each breakpoint</a:t>
            </a:r>
            <a:endParaRPr lang="en-US" b="0" i="0">
              <a:solidFill>
                <a:srgbClr val="002060"/>
              </a:solidFill>
              <a:effectLst/>
              <a:latin typeface="system-ui"/>
            </a:endParaRPr>
          </a:p>
        </p:txBody>
      </p:sp>
      <p:sp>
        <p:nvSpPr>
          <p:cNvPr id="14" name="TextBox 13">
            <a:extLst>
              <a:ext uri="{FF2B5EF4-FFF2-40B4-BE49-F238E27FC236}">
                <a16:creationId xmlns:a16="http://schemas.microsoft.com/office/drawing/2014/main" id="{99A3A480-6D71-4C8A-8B4C-F1A4848CF264}"/>
              </a:ext>
            </a:extLst>
          </p:cNvPr>
          <p:cNvSpPr txBox="1"/>
          <p:nvPr/>
        </p:nvSpPr>
        <p:spPr>
          <a:xfrm>
            <a:off x="8608616" y="3557591"/>
            <a:ext cx="2745184" cy="738664"/>
          </a:xfrm>
          <a:prstGeom prst="rect">
            <a:avLst/>
          </a:prstGeom>
          <a:noFill/>
        </p:spPr>
        <p:txBody>
          <a:bodyPr wrap="square">
            <a:spAutoFit/>
          </a:bodyPr>
          <a:lstStyle/>
          <a:p>
            <a:pPr algn="l"/>
            <a:r>
              <a:rPr lang="en-US" b="1" i="0">
                <a:solidFill>
                  <a:srgbClr val="002060"/>
                </a:solidFill>
                <a:effectLst/>
                <a:latin typeface="system-ui"/>
              </a:rPr>
              <a:t>Setting one column width</a:t>
            </a:r>
          </a:p>
          <a:p>
            <a:pPr algn="l"/>
            <a:r>
              <a:rPr lang="en-US" b="0" i="0">
                <a:solidFill>
                  <a:srgbClr val="212529"/>
                </a:solidFill>
                <a:effectLst/>
                <a:latin typeface="system-ui"/>
              </a:rPr>
              <a:t>Auto-layout for flexbox grid columns</a:t>
            </a:r>
            <a:endParaRPr lang="en-US" b="0" i="0">
              <a:solidFill>
                <a:srgbClr val="002060"/>
              </a:solidFill>
              <a:effectLst/>
              <a:latin typeface="system-ui"/>
            </a:endParaRPr>
          </a:p>
        </p:txBody>
      </p:sp>
      <p:sp>
        <p:nvSpPr>
          <p:cNvPr id="16" name="TextBox 15">
            <a:extLst>
              <a:ext uri="{FF2B5EF4-FFF2-40B4-BE49-F238E27FC236}">
                <a16:creationId xmlns:a16="http://schemas.microsoft.com/office/drawing/2014/main" id="{8301C4DA-C5CF-4B24-A74B-CC37499519B8}"/>
              </a:ext>
            </a:extLst>
          </p:cNvPr>
          <p:cNvSpPr txBox="1"/>
          <p:nvPr/>
        </p:nvSpPr>
        <p:spPr>
          <a:xfrm>
            <a:off x="8608616" y="4889806"/>
            <a:ext cx="2665635" cy="954107"/>
          </a:xfrm>
          <a:prstGeom prst="rect">
            <a:avLst/>
          </a:prstGeom>
          <a:noFill/>
        </p:spPr>
        <p:txBody>
          <a:bodyPr wrap="square">
            <a:spAutoFit/>
          </a:bodyPr>
          <a:lstStyle/>
          <a:p>
            <a:pPr algn="l"/>
            <a:r>
              <a:rPr lang="en-US" b="1" i="0">
                <a:solidFill>
                  <a:srgbClr val="002060"/>
                </a:solidFill>
                <a:effectLst/>
                <a:latin typeface="system-ui"/>
              </a:rPr>
              <a:t>Variable width content</a:t>
            </a:r>
          </a:p>
          <a:p>
            <a:pPr algn="l"/>
            <a:r>
              <a:rPr lang="en-US" b="0" i="0">
                <a:solidFill>
                  <a:srgbClr val="002060"/>
                </a:solidFill>
                <a:effectLst/>
                <a:latin typeface="system-ui"/>
              </a:rPr>
              <a:t>Use col-{breakpoint}-auto classes to size columns based on the natural</a:t>
            </a:r>
          </a:p>
        </p:txBody>
      </p:sp>
      <p:sp>
        <p:nvSpPr>
          <p:cNvPr id="18" name="TextBox 17">
            <a:extLst>
              <a:ext uri="{FF2B5EF4-FFF2-40B4-BE49-F238E27FC236}">
                <a16:creationId xmlns:a16="http://schemas.microsoft.com/office/drawing/2014/main" id="{D95470A9-B9B3-4D6B-883D-0E87135B2654}"/>
              </a:ext>
            </a:extLst>
          </p:cNvPr>
          <p:cNvSpPr txBox="1"/>
          <p:nvPr/>
        </p:nvSpPr>
        <p:spPr>
          <a:xfrm>
            <a:off x="838200" y="6168011"/>
            <a:ext cx="6094324" cy="307777"/>
          </a:xfrm>
          <a:prstGeom prst="rect">
            <a:avLst/>
          </a:prstGeom>
          <a:noFill/>
        </p:spPr>
        <p:txBody>
          <a:bodyPr wrap="square">
            <a:spAutoFit/>
          </a:bodyPr>
          <a:lstStyle/>
          <a:p>
            <a:r>
              <a:rPr lang="en-US">
                <a:hlinkClick r:id="rId5"/>
              </a:rPr>
              <a:t>https://getbootstrap.com/docs/5.3/layout/grid/#auto-layout-columns</a:t>
            </a:r>
            <a:r>
              <a:rPr lang="en-US"/>
              <a:t> </a:t>
            </a:r>
          </a:p>
        </p:txBody>
      </p:sp>
      <p:sp>
        <p:nvSpPr>
          <p:cNvPr id="19" name="Rectangle 18">
            <a:extLst>
              <a:ext uri="{FF2B5EF4-FFF2-40B4-BE49-F238E27FC236}">
                <a16:creationId xmlns:a16="http://schemas.microsoft.com/office/drawing/2014/main" id="{C5C4D58B-18FD-442D-9E01-E9C6E8EFD837}"/>
              </a:ext>
            </a:extLst>
          </p:cNvPr>
          <p:cNvSpPr/>
          <p:nvPr/>
        </p:nvSpPr>
        <p:spPr>
          <a:xfrm>
            <a:off x="838200" y="1534279"/>
            <a:ext cx="10515600" cy="121184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72B482-347E-4BE6-B978-79C13AB32826}"/>
              </a:ext>
            </a:extLst>
          </p:cNvPr>
          <p:cNvSpPr/>
          <p:nvPr/>
        </p:nvSpPr>
        <p:spPr>
          <a:xfrm>
            <a:off x="838200" y="3136210"/>
            <a:ext cx="10515600" cy="121184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F6FC339-5B6B-423E-BE8D-A1656AEFEEF7}"/>
              </a:ext>
            </a:extLst>
          </p:cNvPr>
          <p:cNvSpPr/>
          <p:nvPr/>
        </p:nvSpPr>
        <p:spPr>
          <a:xfrm>
            <a:off x="838200" y="4657163"/>
            <a:ext cx="10515600" cy="121184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681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5EE55-739F-4977-93F5-E6D807A10D2A}"/>
              </a:ext>
            </a:extLst>
          </p:cNvPr>
          <p:cNvSpPr>
            <a:spLocks noGrp="1"/>
          </p:cNvSpPr>
          <p:nvPr>
            <p:ph type="title"/>
          </p:nvPr>
        </p:nvSpPr>
        <p:spPr/>
        <p:txBody>
          <a:bodyPr/>
          <a:lstStyle/>
          <a:p>
            <a:r>
              <a:rPr lang="en-US" i="0">
                <a:effectLst/>
                <a:latin typeface="system-ui"/>
              </a:rPr>
              <a:t>Responsive classes</a:t>
            </a:r>
            <a:endParaRPr lang="en-US"/>
          </a:p>
        </p:txBody>
      </p:sp>
      <p:sp>
        <p:nvSpPr>
          <p:cNvPr id="4" name="Slide Number Placeholder 3">
            <a:extLst>
              <a:ext uri="{FF2B5EF4-FFF2-40B4-BE49-F238E27FC236}">
                <a16:creationId xmlns:a16="http://schemas.microsoft.com/office/drawing/2014/main" id="{5FDC292B-AFC0-42CA-9C30-10FEB6C16575}"/>
              </a:ext>
            </a:extLst>
          </p:cNvPr>
          <p:cNvSpPr>
            <a:spLocks noGrp="1"/>
          </p:cNvSpPr>
          <p:nvPr>
            <p:ph type="sldNum" idx="12"/>
          </p:nvPr>
        </p:nvSpPr>
        <p:spPr/>
        <p:txBody>
          <a:bodyPr/>
          <a:lstStyle/>
          <a:p>
            <a:fld id="{00000000-1234-1234-1234-123412341234}" type="slidenum">
              <a:rPr lang="en-US" smtClean="0"/>
              <a:pPr/>
              <a:t>22</a:t>
            </a:fld>
            <a:endParaRPr lang="en-US"/>
          </a:p>
        </p:txBody>
      </p:sp>
      <p:pic>
        <p:nvPicPr>
          <p:cNvPr id="6" name="Picture 5">
            <a:extLst>
              <a:ext uri="{FF2B5EF4-FFF2-40B4-BE49-F238E27FC236}">
                <a16:creationId xmlns:a16="http://schemas.microsoft.com/office/drawing/2014/main" id="{41AFADF6-B6FD-4B8A-A7CD-8D82B2CDDAAA}"/>
              </a:ext>
            </a:extLst>
          </p:cNvPr>
          <p:cNvPicPr>
            <a:picLocks noChangeAspect="1"/>
          </p:cNvPicPr>
          <p:nvPr/>
        </p:nvPicPr>
        <p:blipFill>
          <a:blip r:embed="rId2"/>
          <a:stretch>
            <a:fillRect/>
          </a:stretch>
        </p:blipFill>
        <p:spPr>
          <a:xfrm>
            <a:off x="938680" y="1638129"/>
            <a:ext cx="7262489" cy="1165961"/>
          </a:xfrm>
          <a:prstGeom prst="rect">
            <a:avLst/>
          </a:prstGeom>
        </p:spPr>
      </p:pic>
      <p:sp>
        <p:nvSpPr>
          <p:cNvPr id="8" name="TextBox 7">
            <a:extLst>
              <a:ext uri="{FF2B5EF4-FFF2-40B4-BE49-F238E27FC236}">
                <a16:creationId xmlns:a16="http://schemas.microsoft.com/office/drawing/2014/main" id="{0713F311-26B5-463F-9B45-C399EEF2486C}"/>
              </a:ext>
            </a:extLst>
          </p:cNvPr>
          <p:cNvSpPr txBox="1"/>
          <p:nvPr/>
        </p:nvSpPr>
        <p:spPr>
          <a:xfrm>
            <a:off x="8390374" y="2047488"/>
            <a:ext cx="2567260" cy="523220"/>
          </a:xfrm>
          <a:prstGeom prst="rect">
            <a:avLst/>
          </a:prstGeom>
          <a:noFill/>
        </p:spPr>
        <p:txBody>
          <a:bodyPr wrap="square">
            <a:spAutoFit/>
          </a:bodyPr>
          <a:lstStyle/>
          <a:p>
            <a:pPr algn="l"/>
            <a:r>
              <a:rPr lang="en-US" b="1" i="0">
                <a:solidFill>
                  <a:srgbClr val="002060"/>
                </a:solidFill>
                <a:effectLst/>
                <a:latin typeface="system-ui"/>
              </a:rPr>
              <a:t>All breakpoints</a:t>
            </a:r>
          </a:p>
          <a:p>
            <a:pPr algn="l"/>
            <a:r>
              <a:rPr lang="en-US" b="0" i="0">
                <a:solidFill>
                  <a:srgbClr val="002060"/>
                </a:solidFill>
                <a:effectLst/>
                <a:latin typeface="system-ui"/>
              </a:rPr>
              <a:t>use the .col and .col-* classes</a:t>
            </a:r>
          </a:p>
        </p:txBody>
      </p:sp>
      <p:pic>
        <p:nvPicPr>
          <p:cNvPr id="10" name="Picture 9">
            <a:extLst>
              <a:ext uri="{FF2B5EF4-FFF2-40B4-BE49-F238E27FC236}">
                <a16:creationId xmlns:a16="http://schemas.microsoft.com/office/drawing/2014/main" id="{B34B0722-BC16-4C1B-A423-9BA7C39899F8}"/>
              </a:ext>
            </a:extLst>
          </p:cNvPr>
          <p:cNvPicPr>
            <a:picLocks noChangeAspect="1"/>
          </p:cNvPicPr>
          <p:nvPr/>
        </p:nvPicPr>
        <p:blipFill>
          <a:blip r:embed="rId3"/>
          <a:stretch>
            <a:fillRect/>
          </a:stretch>
        </p:blipFill>
        <p:spPr>
          <a:xfrm>
            <a:off x="938680" y="3932035"/>
            <a:ext cx="7270110" cy="1150720"/>
          </a:xfrm>
          <a:prstGeom prst="rect">
            <a:avLst/>
          </a:prstGeom>
        </p:spPr>
      </p:pic>
      <p:sp>
        <p:nvSpPr>
          <p:cNvPr id="12" name="TextBox 11">
            <a:extLst>
              <a:ext uri="{FF2B5EF4-FFF2-40B4-BE49-F238E27FC236}">
                <a16:creationId xmlns:a16="http://schemas.microsoft.com/office/drawing/2014/main" id="{A7A261B5-43FF-467E-BC96-608D4E2F8905}"/>
              </a:ext>
            </a:extLst>
          </p:cNvPr>
          <p:cNvSpPr txBox="1"/>
          <p:nvPr/>
        </p:nvSpPr>
        <p:spPr>
          <a:xfrm>
            <a:off x="8390374" y="4353506"/>
            <a:ext cx="2862946" cy="523220"/>
          </a:xfrm>
          <a:prstGeom prst="rect">
            <a:avLst/>
          </a:prstGeom>
          <a:noFill/>
        </p:spPr>
        <p:txBody>
          <a:bodyPr wrap="square">
            <a:spAutoFit/>
          </a:bodyPr>
          <a:lstStyle/>
          <a:p>
            <a:pPr algn="l"/>
            <a:r>
              <a:rPr lang="en-US" b="1" i="0">
                <a:solidFill>
                  <a:srgbClr val="002060"/>
                </a:solidFill>
                <a:effectLst/>
                <a:latin typeface="system-ui"/>
              </a:rPr>
              <a:t>Stacked to horizontal</a:t>
            </a:r>
          </a:p>
          <a:p>
            <a:pPr algn="l"/>
            <a:r>
              <a:rPr lang="en-US" b="0" i="0">
                <a:solidFill>
                  <a:srgbClr val="002060"/>
                </a:solidFill>
                <a:effectLst/>
                <a:latin typeface="system-ui"/>
              </a:rPr>
              <a:t>Using a single set of .col-sm-* classes</a:t>
            </a:r>
          </a:p>
        </p:txBody>
      </p:sp>
      <p:sp>
        <p:nvSpPr>
          <p:cNvPr id="17" name="Rectangle 16">
            <a:extLst>
              <a:ext uri="{FF2B5EF4-FFF2-40B4-BE49-F238E27FC236}">
                <a16:creationId xmlns:a16="http://schemas.microsoft.com/office/drawing/2014/main" id="{F0AB3D09-0859-4801-B103-7700F8079DBB}"/>
              </a:ext>
            </a:extLst>
          </p:cNvPr>
          <p:cNvSpPr/>
          <p:nvPr/>
        </p:nvSpPr>
        <p:spPr>
          <a:xfrm>
            <a:off x="838200" y="1638129"/>
            <a:ext cx="10515600" cy="121184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0CF5C58-8862-4F17-84DA-2A102B035380}"/>
              </a:ext>
            </a:extLst>
          </p:cNvPr>
          <p:cNvSpPr/>
          <p:nvPr/>
        </p:nvSpPr>
        <p:spPr>
          <a:xfrm>
            <a:off x="838200" y="3919781"/>
            <a:ext cx="10515600" cy="121184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09A0664-2F34-46F6-B733-2C9F3DA089FB}"/>
              </a:ext>
            </a:extLst>
          </p:cNvPr>
          <p:cNvSpPr txBox="1"/>
          <p:nvPr/>
        </p:nvSpPr>
        <p:spPr>
          <a:xfrm>
            <a:off x="938680" y="6083902"/>
            <a:ext cx="6094324" cy="307777"/>
          </a:xfrm>
          <a:prstGeom prst="rect">
            <a:avLst/>
          </a:prstGeom>
          <a:noFill/>
        </p:spPr>
        <p:txBody>
          <a:bodyPr wrap="square">
            <a:spAutoFit/>
          </a:bodyPr>
          <a:lstStyle/>
          <a:p>
            <a:r>
              <a:rPr lang="en-US">
                <a:hlinkClick r:id="rId4"/>
              </a:rPr>
              <a:t>https://getbootstrap.com/docs/5.3/layout/grid/#responsive-classes</a:t>
            </a:r>
            <a:r>
              <a:rPr lang="en-US"/>
              <a:t> </a:t>
            </a:r>
          </a:p>
        </p:txBody>
      </p:sp>
    </p:spTree>
    <p:extLst>
      <p:ext uri="{BB962C8B-B14F-4D97-AF65-F5344CB8AC3E}">
        <p14:creationId xmlns:p14="http://schemas.microsoft.com/office/powerpoint/2010/main" val="3784653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5EE55-739F-4977-93F5-E6D807A10D2A}"/>
              </a:ext>
            </a:extLst>
          </p:cNvPr>
          <p:cNvSpPr>
            <a:spLocks noGrp="1"/>
          </p:cNvSpPr>
          <p:nvPr>
            <p:ph type="title"/>
          </p:nvPr>
        </p:nvSpPr>
        <p:spPr/>
        <p:txBody>
          <a:bodyPr/>
          <a:lstStyle/>
          <a:p>
            <a:r>
              <a:rPr lang="en-US" i="0">
                <a:effectLst/>
                <a:latin typeface="system-ui"/>
              </a:rPr>
              <a:t>Responsive classes – cont’d</a:t>
            </a:r>
            <a:endParaRPr lang="en-US"/>
          </a:p>
        </p:txBody>
      </p:sp>
      <p:sp>
        <p:nvSpPr>
          <p:cNvPr id="4" name="Slide Number Placeholder 3">
            <a:extLst>
              <a:ext uri="{FF2B5EF4-FFF2-40B4-BE49-F238E27FC236}">
                <a16:creationId xmlns:a16="http://schemas.microsoft.com/office/drawing/2014/main" id="{5FDC292B-AFC0-42CA-9C30-10FEB6C16575}"/>
              </a:ext>
            </a:extLst>
          </p:cNvPr>
          <p:cNvSpPr>
            <a:spLocks noGrp="1"/>
          </p:cNvSpPr>
          <p:nvPr>
            <p:ph type="sldNum" idx="12"/>
          </p:nvPr>
        </p:nvSpPr>
        <p:spPr/>
        <p:txBody>
          <a:bodyPr/>
          <a:lstStyle/>
          <a:p>
            <a:fld id="{00000000-1234-1234-1234-123412341234}" type="slidenum">
              <a:rPr lang="en-US" smtClean="0"/>
              <a:pPr/>
              <a:t>23</a:t>
            </a:fld>
            <a:endParaRPr lang="en-US"/>
          </a:p>
        </p:txBody>
      </p:sp>
      <p:sp>
        <p:nvSpPr>
          <p:cNvPr id="8" name="TextBox 7">
            <a:extLst>
              <a:ext uri="{FF2B5EF4-FFF2-40B4-BE49-F238E27FC236}">
                <a16:creationId xmlns:a16="http://schemas.microsoft.com/office/drawing/2014/main" id="{0713F311-26B5-463F-9B45-C399EEF2486C}"/>
              </a:ext>
            </a:extLst>
          </p:cNvPr>
          <p:cNvSpPr txBox="1"/>
          <p:nvPr/>
        </p:nvSpPr>
        <p:spPr>
          <a:xfrm>
            <a:off x="8852599" y="4984569"/>
            <a:ext cx="2501202" cy="523220"/>
          </a:xfrm>
          <a:prstGeom prst="rect">
            <a:avLst/>
          </a:prstGeom>
          <a:noFill/>
        </p:spPr>
        <p:txBody>
          <a:bodyPr wrap="square">
            <a:spAutoFit/>
          </a:bodyPr>
          <a:lstStyle/>
          <a:p>
            <a:pPr algn="l"/>
            <a:r>
              <a:rPr lang="en-US" b="1" i="0">
                <a:solidFill>
                  <a:srgbClr val="002060"/>
                </a:solidFill>
                <a:effectLst/>
                <a:latin typeface="system-ui"/>
              </a:rPr>
              <a:t>Row columns</a:t>
            </a:r>
            <a:br>
              <a:rPr lang="en-US" b="0" i="0">
                <a:solidFill>
                  <a:srgbClr val="002060"/>
                </a:solidFill>
                <a:effectLst/>
                <a:latin typeface="system-ui"/>
              </a:rPr>
            </a:br>
            <a:r>
              <a:rPr lang="en-US" b="0" i="0">
                <a:solidFill>
                  <a:srgbClr val="002060"/>
                </a:solidFill>
                <a:effectLst/>
                <a:latin typeface="system-ui"/>
              </a:rPr>
              <a:t>Use the responsive .row-cols-* </a:t>
            </a:r>
          </a:p>
        </p:txBody>
      </p:sp>
      <p:sp>
        <p:nvSpPr>
          <p:cNvPr id="17" name="Rectangle 16">
            <a:extLst>
              <a:ext uri="{FF2B5EF4-FFF2-40B4-BE49-F238E27FC236}">
                <a16:creationId xmlns:a16="http://schemas.microsoft.com/office/drawing/2014/main" id="{F0AB3D09-0859-4801-B103-7700F8079DBB}"/>
              </a:ext>
            </a:extLst>
          </p:cNvPr>
          <p:cNvSpPr/>
          <p:nvPr/>
        </p:nvSpPr>
        <p:spPr>
          <a:xfrm>
            <a:off x="838200" y="4554238"/>
            <a:ext cx="10515600" cy="121184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2D62D04-40A9-46CE-88CC-ACDD5B0BA55D}"/>
              </a:ext>
            </a:extLst>
          </p:cNvPr>
          <p:cNvPicPr>
            <a:picLocks noChangeAspect="1"/>
          </p:cNvPicPr>
          <p:nvPr/>
        </p:nvPicPr>
        <p:blipFill>
          <a:blip r:embed="rId2"/>
          <a:stretch>
            <a:fillRect/>
          </a:stretch>
        </p:blipFill>
        <p:spPr>
          <a:xfrm>
            <a:off x="981409" y="4666662"/>
            <a:ext cx="7254869" cy="1013548"/>
          </a:xfrm>
          <a:prstGeom prst="rect">
            <a:avLst/>
          </a:prstGeom>
        </p:spPr>
      </p:pic>
      <p:pic>
        <p:nvPicPr>
          <p:cNvPr id="20" name="Picture 19">
            <a:extLst>
              <a:ext uri="{FF2B5EF4-FFF2-40B4-BE49-F238E27FC236}">
                <a16:creationId xmlns:a16="http://schemas.microsoft.com/office/drawing/2014/main" id="{F18D39FD-BC79-4C90-A7A0-BBE7C1860300}"/>
              </a:ext>
            </a:extLst>
          </p:cNvPr>
          <p:cNvPicPr>
            <a:picLocks noChangeAspect="1"/>
          </p:cNvPicPr>
          <p:nvPr/>
        </p:nvPicPr>
        <p:blipFill>
          <a:blip r:embed="rId3"/>
          <a:stretch>
            <a:fillRect/>
          </a:stretch>
        </p:blipFill>
        <p:spPr>
          <a:xfrm>
            <a:off x="938680" y="1552834"/>
            <a:ext cx="7285351" cy="1813717"/>
          </a:xfrm>
          <a:prstGeom prst="rect">
            <a:avLst/>
          </a:prstGeom>
        </p:spPr>
      </p:pic>
      <p:sp>
        <p:nvSpPr>
          <p:cNvPr id="21" name="TextBox 20">
            <a:extLst>
              <a:ext uri="{FF2B5EF4-FFF2-40B4-BE49-F238E27FC236}">
                <a16:creationId xmlns:a16="http://schemas.microsoft.com/office/drawing/2014/main" id="{DCA5D0D2-6E7D-434A-9C91-8ED6A2AF1CF8}"/>
              </a:ext>
            </a:extLst>
          </p:cNvPr>
          <p:cNvSpPr txBox="1"/>
          <p:nvPr/>
        </p:nvSpPr>
        <p:spPr>
          <a:xfrm>
            <a:off x="8686060" y="2151915"/>
            <a:ext cx="2567260" cy="738664"/>
          </a:xfrm>
          <a:prstGeom prst="rect">
            <a:avLst/>
          </a:prstGeom>
          <a:noFill/>
        </p:spPr>
        <p:txBody>
          <a:bodyPr wrap="square">
            <a:spAutoFit/>
          </a:bodyPr>
          <a:lstStyle/>
          <a:p>
            <a:pPr algn="l"/>
            <a:r>
              <a:rPr lang="en-US" b="1" i="0">
                <a:solidFill>
                  <a:srgbClr val="002060"/>
                </a:solidFill>
                <a:effectLst/>
                <a:latin typeface="system-ui"/>
              </a:rPr>
              <a:t>Mix and match</a:t>
            </a:r>
          </a:p>
          <a:p>
            <a:pPr algn="l"/>
            <a:r>
              <a:rPr lang="en-US" b="0" i="0">
                <a:solidFill>
                  <a:srgbClr val="002060"/>
                </a:solidFill>
                <a:effectLst/>
                <a:latin typeface="system-ui"/>
              </a:rPr>
              <a:t>Use a combination of different classes for each tier as needed</a:t>
            </a:r>
          </a:p>
        </p:txBody>
      </p:sp>
      <p:sp>
        <p:nvSpPr>
          <p:cNvPr id="22" name="Rectangle 21">
            <a:extLst>
              <a:ext uri="{FF2B5EF4-FFF2-40B4-BE49-F238E27FC236}">
                <a16:creationId xmlns:a16="http://schemas.microsoft.com/office/drawing/2014/main" id="{7E5EC706-F795-4EAF-99B3-4C7F55B17CCA}"/>
              </a:ext>
            </a:extLst>
          </p:cNvPr>
          <p:cNvSpPr/>
          <p:nvPr/>
        </p:nvSpPr>
        <p:spPr>
          <a:xfrm>
            <a:off x="838200" y="1548664"/>
            <a:ext cx="10515600" cy="1935222"/>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9EE6F30-3650-46DF-9888-5F493EBCA48E}"/>
              </a:ext>
            </a:extLst>
          </p:cNvPr>
          <p:cNvSpPr txBox="1"/>
          <p:nvPr/>
        </p:nvSpPr>
        <p:spPr>
          <a:xfrm>
            <a:off x="938680" y="6083902"/>
            <a:ext cx="6094324" cy="307777"/>
          </a:xfrm>
          <a:prstGeom prst="rect">
            <a:avLst/>
          </a:prstGeom>
          <a:noFill/>
        </p:spPr>
        <p:txBody>
          <a:bodyPr wrap="square">
            <a:spAutoFit/>
          </a:bodyPr>
          <a:lstStyle/>
          <a:p>
            <a:r>
              <a:rPr lang="en-US">
                <a:hlinkClick r:id="rId4"/>
              </a:rPr>
              <a:t>https://getbootstrap.com/docs/5.3/layout/grid/#responsive-classes</a:t>
            </a:r>
            <a:r>
              <a:rPr lang="en-US"/>
              <a:t> </a:t>
            </a:r>
          </a:p>
        </p:txBody>
      </p:sp>
    </p:spTree>
    <p:extLst>
      <p:ext uri="{BB962C8B-B14F-4D97-AF65-F5344CB8AC3E}">
        <p14:creationId xmlns:p14="http://schemas.microsoft.com/office/powerpoint/2010/main" val="367461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4F23-D23B-4E9F-A0E3-FAA2061950A0}"/>
              </a:ext>
            </a:extLst>
          </p:cNvPr>
          <p:cNvSpPr>
            <a:spLocks noGrp="1"/>
          </p:cNvSpPr>
          <p:nvPr>
            <p:ph type="title"/>
          </p:nvPr>
        </p:nvSpPr>
        <p:spPr/>
        <p:txBody>
          <a:bodyPr/>
          <a:lstStyle/>
          <a:p>
            <a:r>
              <a:rPr lang="en-US"/>
              <a:t>Nesting column</a:t>
            </a:r>
          </a:p>
        </p:txBody>
      </p:sp>
      <p:sp>
        <p:nvSpPr>
          <p:cNvPr id="3" name="Text Placeholder 2">
            <a:extLst>
              <a:ext uri="{FF2B5EF4-FFF2-40B4-BE49-F238E27FC236}">
                <a16:creationId xmlns:a16="http://schemas.microsoft.com/office/drawing/2014/main" id="{7E94524B-3CB2-456C-AE9D-1891F8BA4DDF}"/>
              </a:ext>
            </a:extLst>
          </p:cNvPr>
          <p:cNvSpPr>
            <a:spLocks noGrp="1"/>
          </p:cNvSpPr>
          <p:nvPr>
            <p:ph type="body" idx="1"/>
          </p:nvPr>
        </p:nvSpPr>
        <p:spPr/>
        <p:txBody>
          <a:bodyPr>
            <a:normAutofit/>
          </a:bodyPr>
          <a:lstStyle/>
          <a:p>
            <a:pPr algn="just">
              <a:lnSpc>
                <a:spcPct val="150000"/>
              </a:lnSpc>
            </a:pPr>
            <a:r>
              <a:rPr lang="en-US" sz="2400"/>
              <a:t>To nest content with the default grid, add a new .row and set of .col-sm-* columns within an existing .col-sm-* column.</a:t>
            </a:r>
          </a:p>
        </p:txBody>
      </p:sp>
      <p:sp>
        <p:nvSpPr>
          <p:cNvPr id="4" name="Slide Number Placeholder 3">
            <a:extLst>
              <a:ext uri="{FF2B5EF4-FFF2-40B4-BE49-F238E27FC236}">
                <a16:creationId xmlns:a16="http://schemas.microsoft.com/office/drawing/2014/main" id="{80E3EB8B-9173-4E18-97B5-F1DE698B3769}"/>
              </a:ext>
            </a:extLst>
          </p:cNvPr>
          <p:cNvSpPr>
            <a:spLocks noGrp="1"/>
          </p:cNvSpPr>
          <p:nvPr>
            <p:ph type="sldNum" idx="12"/>
          </p:nvPr>
        </p:nvSpPr>
        <p:spPr/>
        <p:txBody>
          <a:bodyPr/>
          <a:lstStyle/>
          <a:p>
            <a:fld id="{00000000-1234-1234-1234-123412341234}" type="slidenum">
              <a:rPr lang="en-US" smtClean="0"/>
              <a:pPr/>
              <a:t>24</a:t>
            </a:fld>
            <a:endParaRPr lang="en-US"/>
          </a:p>
        </p:txBody>
      </p:sp>
      <p:pic>
        <p:nvPicPr>
          <p:cNvPr id="6" name="Picture 5">
            <a:extLst>
              <a:ext uri="{FF2B5EF4-FFF2-40B4-BE49-F238E27FC236}">
                <a16:creationId xmlns:a16="http://schemas.microsoft.com/office/drawing/2014/main" id="{52A404F1-7266-4961-A140-3B85BE1D7337}"/>
              </a:ext>
            </a:extLst>
          </p:cNvPr>
          <p:cNvPicPr>
            <a:picLocks noChangeAspect="1"/>
          </p:cNvPicPr>
          <p:nvPr/>
        </p:nvPicPr>
        <p:blipFill>
          <a:blip r:embed="rId2"/>
          <a:stretch>
            <a:fillRect/>
          </a:stretch>
        </p:blipFill>
        <p:spPr>
          <a:xfrm>
            <a:off x="1164977" y="2957224"/>
            <a:ext cx="7292972" cy="868755"/>
          </a:xfrm>
          <a:prstGeom prst="rect">
            <a:avLst/>
          </a:prstGeom>
        </p:spPr>
      </p:pic>
      <p:pic>
        <p:nvPicPr>
          <p:cNvPr id="8" name="Picture 7">
            <a:extLst>
              <a:ext uri="{FF2B5EF4-FFF2-40B4-BE49-F238E27FC236}">
                <a16:creationId xmlns:a16="http://schemas.microsoft.com/office/drawing/2014/main" id="{254FE207-635C-4AEA-9F39-6AA1A7BF36D3}"/>
              </a:ext>
            </a:extLst>
          </p:cNvPr>
          <p:cNvPicPr>
            <a:picLocks noChangeAspect="1"/>
          </p:cNvPicPr>
          <p:nvPr/>
        </p:nvPicPr>
        <p:blipFill>
          <a:blip r:embed="rId3"/>
          <a:stretch>
            <a:fillRect/>
          </a:stretch>
        </p:blipFill>
        <p:spPr>
          <a:xfrm>
            <a:off x="8457949" y="2973831"/>
            <a:ext cx="2895851" cy="3490262"/>
          </a:xfrm>
          <a:prstGeom prst="rect">
            <a:avLst/>
          </a:prstGeom>
        </p:spPr>
      </p:pic>
    </p:spTree>
    <p:extLst>
      <p:ext uri="{BB962C8B-B14F-4D97-AF65-F5344CB8AC3E}">
        <p14:creationId xmlns:p14="http://schemas.microsoft.com/office/powerpoint/2010/main" val="2015160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r>
              <a:rPr lang="en-US"/>
              <a:t>Bootstrap Column</a:t>
            </a:r>
          </a:p>
        </p:txBody>
      </p:sp>
    </p:spTree>
    <p:extLst>
      <p:ext uri="{BB962C8B-B14F-4D97-AF65-F5344CB8AC3E}">
        <p14:creationId xmlns:p14="http://schemas.microsoft.com/office/powerpoint/2010/main" val="4069308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824B-7AFB-44E6-BAA4-00B8CE94C3EC}"/>
              </a:ext>
            </a:extLst>
          </p:cNvPr>
          <p:cNvSpPr>
            <a:spLocks noGrp="1"/>
          </p:cNvSpPr>
          <p:nvPr>
            <p:ph type="title"/>
          </p:nvPr>
        </p:nvSpPr>
        <p:spPr/>
        <p:txBody>
          <a:bodyPr/>
          <a:lstStyle/>
          <a:p>
            <a:r>
              <a:rPr lang="en-US"/>
              <a:t>Flexbox Alignment</a:t>
            </a:r>
          </a:p>
        </p:txBody>
      </p:sp>
      <p:sp>
        <p:nvSpPr>
          <p:cNvPr id="4" name="Slide Number Placeholder 3">
            <a:extLst>
              <a:ext uri="{FF2B5EF4-FFF2-40B4-BE49-F238E27FC236}">
                <a16:creationId xmlns:a16="http://schemas.microsoft.com/office/drawing/2014/main" id="{587BDEB8-9F67-4547-911E-72CA8D0791CD}"/>
              </a:ext>
            </a:extLst>
          </p:cNvPr>
          <p:cNvSpPr>
            <a:spLocks noGrp="1"/>
          </p:cNvSpPr>
          <p:nvPr>
            <p:ph type="sldNum" idx="12"/>
          </p:nvPr>
        </p:nvSpPr>
        <p:spPr/>
        <p:txBody>
          <a:bodyPr/>
          <a:lstStyle/>
          <a:p>
            <a:fld id="{00000000-1234-1234-1234-123412341234}" type="slidenum">
              <a:rPr lang="en-US" smtClean="0"/>
              <a:pPr/>
              <a:t>26</a:t>
            </a:fld>
            <a:endParaRPr lang="en-US"/>
          </a:p>
        </p:txBody>
      </p:sp>
      <p:pic>
        <p:nvPicPr>
          <p:cNvPr id="6" name="Picture 5">
            <a:extLst>
              <a:ext uri="{FF2B5EF4-FFF2-40B4-BE49-F238E27FC236}">
                <a16:creationId xmlns:a16="http://schemas.microsoft.com/office/drawing/2014/main" id="{F93E9C92-A63F-4769-992A-A7D006B5FD65}"/>
              </a:ext>
            </a:extLst>
          </p:cNvPr>
          <p:cNvPicPr>
            <a:picLocks noChangeAspect="1"/>
          </p:cNvPicPr>
          <p:nvPr/>
        </p:nvPicPr>
        <p:blipFill>
          <a:blip r:embed="rId3"/>
          <a:stretch>
            <a:fillRect/>
          </a:stretch>
        </p:blipFill>
        <p:spPr>
          <a:xfrm>
            <a:off x="935272" y="1457051"/>
            <a:ext cx="6018187" cy="1299024"/>
          </a:xfrm>
          <a:prstGeom prst="rect">
            <a:avLst/>
          </a:prstGeom>
        </p:spPr>
      </p:pic>
      <p:sp>
        <p:nvSpPr>
          <p:cNvPr id="8" name="TextBox 7">
            <a:extLst>
              <a:ext uri="{FF2B5EF4-FFF2-40B4-BE49-F238E27FC236}">
                <a16:creationId xmlns:a16="http://schemas.microsoft.com/office/drawing/2014/main" id="{146EF5E1-4EA9-4975-8FD1-6A8A545AC802}"/>
              </a:ext>
            </a:extLst>
          </p:cNvPr>
          <p:cNvSpPr txBox="1"/>
          <p:nvPr/>
        </p:nvSpPr>
        <p:spPr>
          <a:xfrm>
            <a:off x="7707087" y="1655353"/>
            <a:ext cx="4139920" cy="738664"/>
          </a:xfrm>
          <a:prstGeom prst="rect">
            <a:avLst/>
          </a:prstGeom>
          <a:noFill/>
        </p:spPr>
        <p:txBody>
          <a:bodyPr wrap="square">
            <a:spAutoFit/>
          </a:bodyPr>
          <a:lstStyle/>
          <a:p>
            <a:pPr algn="l"/>
            <a:r>
              <a:rPr lang="en-US" b="1" i="0">
                <a:solidFill>
                  <a:srgbClr val="002060"/>
                </a:solidFill>
                <a:effectLst/>
                <a:latin typeface="system-ui"/>
              </a:rPr>
              <a:t>Vertical alignment</a:t>
            </a:r>
          </a:p>
          <a:p>
            <a:pPr algn="l"/>
            <a:r>
              <a:rPr lang="en-US" b="0" i="0">
                <a:solidFill>
                  <a:srgbClr val="002060"/>
                </a:solidFill>
                <a:effectLst/>
                <a:latin typeface="system-ui"/>
              </a:rPr>
              <a:t>Change the vertical alignment with any of the responsive align-items-* classes</a:t>
            </a:r>
          </a:p>
        </p:txBody>
      </p:sp>
      <p:pic>
        <p:nvPicPr>
          <p:cNvPr id="10" name="Picture 9">
            <a:extLst>
              <a:ext uri="{FF2B5EF4-FFF2-40B4-BE49-F238E27FC236}">
                <a16:creationId xmlns:a16="http://schemas.microsoft.com/office/drawing/2014/main" id="{66ACF5B1-632B-402C-925A-AE6C9519CD72}"/>
              </a:ext>
            </a:extLst>
          </p:cNvPr>
          <p:cNvPicPr>
            <a:picLocks noChangeAspect="1"/>
          </p:cNvPicPr>
          <p:nvPr/>
        </p:nvPicPr>
        <p:blipFill>
          <a:blip r:embed="rId4"/>
          <a:stretch>
            <a:fillRect/>
          </a:stretch>
        </p:blipFill>
        <p:spPr>
          <a:xfrm>
            <a:off x="838200" y="3287482"/>
            <a:ext cx="6235840" cy="1571686"/>
          </a:xfrm>
          <a:prstGeom prst="rect">
            <a:avLst/>
          </a:prstGeom>
        </p:spPr>
      </p:pic>
      <p:sp>
        <p:nvSpPr>
          <p:cNvPr id="12" name="TextBox 11">
            <a:extLst>
              <a:ext uri="{FF2B5EF4-FFF2-40B4-BE49-F238E27FC236}">
                <a16:creationId xmlns:a16="http://schemas.microsoft.com/office/drawing/2014/main" id="{E122EEF3-34D8-403D-B450-3A06AEE1D00F}"/>
              </a:ext>
            </a:extLst>
          </p:cNvPr>
          <p:cNvSpPr txBox="1"/>
          <p:nvPr/>
        </p:nvSpPr>
        <p:spPr>
          <a:xfrm>
            <a:off x="7707087" y="3725320"/>
            <a:ext cx="4139920" cy="738664"/>
          </a:xfrm>
          <a:prstGeom prst="rect">
            <a:avLst/>
          </a:prstGeom>
          <a:noFill/>
        </p:spPr>
        <p:txBody>
          <a:bodyPr wrap="square">
            <a:spAutoFit/>
          </a:bodyPr>
          <a:lstStyle/>
          <a:p>
            <a:r>
              <a:rPr lang="en-US" b="1">
                <a:solidFill>
                  <a:srgbClr val="002060"/>
                </a:solidFill>
              </a:rPr>
              <a:t>Horizontal alignment </a:t>
            </a:r>
          </a:p>
          <a:p>
            <a:r>
              <a:rPr lang="en-US">
                <a:solidFill>
                  <a:srgbClr val="002060"/>
                </a:solidFill>
              </a:rPr>
              <a:t>Change the horizontal alignment with any of the responsive justify-content-* classes.</a:t>
            </a:r>
          </a:p>
        </p:txBody>
      </p:sp>
    </p:spTree>
    <p:extLst>
      <p:ext uri="{BB962C8B-B14F-4D97-AF65-F5344CB8AC3E}">
        <p14:creationId xmlns:p14="http://schemas.microsoft.com/office/powerpoint/2010/main" val="643810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824B-7AFB-44E6-BAA4-00B8CE94C3EC}"/>
              </a:ext>
            </a:extLst>
          </p:cNvPr>
          <p:cNvSpPr>
            <a:spLocks noGrp="1"/>
          </p:cNvSpPr>
          <p:nvPr>
            <p:ph type="title"/>
          </p:nvPr>
        </p:nvSpPr>
        <p:spPr/>
        <p:txBody>
          <a:bodyPr/>
          <a:lstStyle/>
          <a:p>
            <a:r>
              <a:rPr lang="en-US"/>
              <a:t>Flexbox Alignment – cont’d</a:t>
            </a:r>
          </a:p>
        </p:txBody>
      </p:sp>
      <p:sp>
        <p:nvSpPr>
          <p:cNvPr id="4" name="Slide Number Placeholder 3">
            <a:extLst>
              <a:ext uri="{FF2B5EF4-FFF2-40B4-BE49-F238E27FC236}">
                <a16:creationId xmlns:a16="http://schemas.microsoft.com/office/drawing/2014/main" id="{587BDEB8-9F67-4547-911E-72CA8D0791CD}"/>
              </a:ext>
            </a:extLst>
          </p:cNvPr>
          <p:cNvSpPr>
            <a:spLocks noGrp="1"/>
          </p:cNvSpPr>
          <p:nvPr>
            <p:ph type="sldNum" idx="12"/>
          </p:nvPr>
        </p:nvSpPr>
        <p:spPr/>
        <p:txBody>
          <a:bodyPr/>
          <a:lstStyle/>
          <a:p>
            <a:fld id="{00000000-1234-1234-1234-123412341234}" type="slidenum">
              <a:rPr lang="en-US" smtClean="0"/>
              <a:pPr/>
              <a:t>27</a:t>
            </a:fld>
            <a:endParaRPr lang="en-US"/>
          </a:p>
        </p:txBody>
      </p:sp>
      <p:pic>
        <p:nvPicPr>
          <p:cNvPr id="5" name="Picture 4">
            <a:extLst>
              <a:ext uri="{FF2B5EF4-FFF2-40B4-BE49-F238E27FC236}">
                <a16:creationId xmlns:a16="http://schemas.microsoft.com/office/drawing/2014/main" id="{0F0BAE13-C7F3-4FD2-AEB7-5782D313F3C1}"/>
              </a:ext>
            </a:extLst>
          </p:cNvPr>
          <p:cNvPicPr>
            <a:picLocks noChangeAspect="1"/>
          </p:cNvPicPr>
          <p:nvPr/>
        </p:nvPicPr>
        <p:blipFill>
          <a:blip r:embed="rId3"/>
          <a:stretch>
            <a:fillRect/>
          </a:stretch>
        </p:blipFill>
        <p:spPr>
          <a:xfrm>
            <a:off x="838200" y="1482785"/>
            <a:ext cx="6172300" cy="2013876"/>
          </a:xfrm>
          <a:prstGeom prst="rect">
            <a:avLst/>
          </a:prstGeom>
        </p:spPr>
      </p:pic>
      <p:sp>
        <p:nvSpPr>
          <p:cNvPr id="11" name="TextBox 10">
            <a:extLst>
              <a:ext uri="{FF2B5EF4-FFF2-40B4-BE49-F238E27FC236}">
                <a16:creationId xmlns:a16="http://schemas.microsoft.com/office/drawing/2014/main" id="{D26E097F-4A21-42EF-8968-1C6A4D5A8E16}"/>
              </a:ext>
            </a:extLst>
          </p:cNvPr>
          <p:cNvSpPr txBox="1"/>
          <p:nvPr/>
        </p:nvSpPr>
        <p:spPr>
          <a:xfrm>
            <a:off x="7378002" y="2012669"/>
            <a:ext cx="4288134" cy="954107"/>
          </a:xfrm>
          <a:prstGeom prst="rect">
            <a:avLst/>
          </a:prstGeom>
          <a:noFill/>
        </p:spPr>
        <p:txBody>
          <a:bodyPr wrap="square">
            <a:spAutoFit/>
          </a:bodyPr>
          <a:lstStyle/>
          <a:p>
            <a:r>
              <a:rPr lang="en-US" b="1">
                <a:solidFill>
                  <a:srgbClr val="002060"/>
                </a:solidFill>
              </a:rPr>
              <a:t>Column wrapping </a:t>
            </a:r>
          </a:p>
          <a:p>
            <a:r>
              <a:rPr lang="en-US">
                <a:solidFill>
                  <a:srgbClr val="002060"/>
                </a:solidFill>
              </a:rPr>
              <a:t>If more than 12 columns are placed within a single row, each group of extra columns will, as one unit, wrap onto a new line</a:t>
            </a:r>
          </a:p>
        </p:txBody>
      </p:sp>
      <p:pic>
        <p:nvPicPr>
          <p:cNvPr id="13" name="Picture 12">
            <a:extLst>
              <a:ext uri="{FF2B5EF4-FFF2-40B4-BE49-F238E27FC236}">
                <a16:creationId xmlns:a16="http://schemas.microsoft.com/office/drawing/2014/main" id="{6C0E64E6-89DF-4807-93CD-C7CA38B183D7}"/>
              </a:ext>
            </a:extLst>
          </p:cNvPr>
          <p:cNvPicPr>
            <a:picLocks noChangeAspect="1"/>
          </p:cNvPicPr>
          <p:nvPr/>
        </p:nvPicPr>
        <p:blipFill>
          <a:blip r:embed="rId4"/>
          <a:stretch>
            <a:fillRect/>
          </a:stretch>
        </p:blipFill>
        <p:spPr>
          <a:xfrm>
            <a:off x="838200" y="3984371"/>
            <a:ext cx="4658375" cy="1390844"/>
          </a:xfrm>
          <a:prstGeom prst="rect">
            <a:avLst/>
          </a:prstGeom>
        </p:spPr>
      </p:pic>
      <p:sp>
        <p:nvSpPr>
          <p:cNvPr id="15" name="TextBox 14">
            <a:extLst>
              <a:ext uri="{FF2B5EF4-FFF2-40B4-BE49-F238E27FC236}">
                <a16:creationId xmlns:a16="http://schemas.microsoft.com/office/drawing/2014/main" id="{46F82D5C-A8FA-4583-B8A2-2A77134E17FA}"/>
              </a:ext>
            </a:extLst>
          </p:cNvPr>
          <p:cNvSpPr txBox="1"/>
          <p:nvPr/>
        </p:nvSpPr>
        <p:spPr>
          <a:xfrm>
            <a:off x="7378003" y="4050945"/>
            <a:ext cx="4408714" cy="1169551"/>
          </a:xfrm>
          <a:prstGeom prst="rect">
            <a:avLst/>
          </a:prstGeom>
          <a:noFill/>
        </p:spPr>
        <p:txBody>
          <a:bodyPr wrap="square">
            <a:spAutoFit/>
          </a:bodyPr>
          <a:lstStyle/>
          <a:p>
            <a:r>
              <a:rPr lang="en-US" b="1">
                <a:solidFill>
                  <a:srgbClr val="002060"/>
                </a:solidFill>
              </a:rPr>
              <a:t>Column breaks </a:t>
            </a:r>
          </a:p>
          <a:p>
            <a:r>
              <a:rPr lang="en-US">
                <a:solidFill>
                  <a:srgbClr val="002060"/>
                </a:solidFill>
              </a:rPr>
              <a:t>Breaking columns to a new line in flexbox requires a small hack: add an element with width: 100% wherever you want to wrap your columns to a new line</a:t>
            </a:r>
          </a:p>
        </p:txBody>
      </p:sp>
    </p:spTree>
    <p:extLst>
      <p:ext uri="{BB962C8B-B14F-4D97-AF65-F5344CB8AC3E}">
        <p14:creationId xmlns:p14="http://schemas.microsoft.com/office/powerpoint/2010/main" val="773936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8D0-4F3A-435B-B88F-985861397B45}"/>
              </a:ext>
            </a:extLst>
          </p:cNvPr>
          <p:cNvSpPr>
            <a:spLocks noGrp="1"/>
          </p:cNvSpPr>
          <p:nvPr>
            <p:ph type="title"/>
          </p:nvPr>
        </p:nvSpPr>
        <p:spPr/>
        <p:txBody>
          <a:bodyPr/>
          <a:lstStyle/>
          <a:p>
            <a:r>
              <a:rPr lang="en-US"/>
              <a:t>Reordering</a:t>
            </a:r>
          </a:p>
        </p:txBody>
      </p:sp>
      <p:sp>
        <p:nvSpPr>
          <p:cNvPr id="4" name="Slide Number Placeholder 3">
            <a:extLst>
              <a:ext uri="{FF2B5EF4-FFF2-40B4-BE49-F238E27FC236}">
                <a16:creationId xmlns:a16="http://schemas.microsoft.com/office/drawing/2014/main" id="{CEE09C07-D90B-489C-878D-10E1286E2B8B}"/>
              </a:ext>
            </a:extLst>
          </p:cNvPr>
          <p:cNvSpPr>
            <a:spLocks noGrp="1"/>
          </p:cNvSpPr>
          <p:nvPr>
            <p:ph type="sldNum" idx="12"/>
          </p:nvPr>
        </p:nvSpPr>
        <p:spPr>
          <a:xfrm>
            <a:off x="8686061" y="5345236"/>
            <a:ext cx="2743200" cy="365125"/>
          </a:xfrm>
        </p:spPr>
        <p:txBody>
          <a:bodyPr/>
          <a:lstStyle/>
          <a:p>
            <a:fld id="{00000000-1234-1234-1234-123412341234}" type="slidenum">
              <a:rPr lang="en-US" smtClean="0"/>
              <a:pPr/>
              <a:t>28</a:t>
            </a:fld>
            <a:endParaRPr lang="en-US"/>
          </a:p>
        </p:txBody>
      </p:sp>
      <p:pic>
        <p:nvPicPr>
          <p:cNvPr id="6" name="Picture 5">
            <a:extLst>
              <a:ext uri="{FF2B5EF4-FFF2-40B4-BE49-F238E27FC236}">
                <a16:creationId xmlns:a16="http://schemas.microsoft.com/office/drawing/2014/main" id="{1CD98E81-403E-4AA7-BB93-3EA73113BAD8}"/>
              </a:ext>
            </a:extLst>
          </p:cNvPr>
          <p:cNvPicPr>
            <a:picLocks noChangeAspect="1"/>
          </p:cNvPicPr>
          <p:nvPr/>
        </p:nvPicPr>
        <p:blipFill>
          <a:blip r:embed="rId2"/>
          <a:stretch>
            <a:fillRect/>
          </a:stretch>
        </p:blipFill>
        <p:spPr>
          <a:xfrm>
            <a:off x="838200" y="1522539"/>
            <a:ext cx="6459685" cy="690659"/>
          </a:xfrm>
          <a:prstGeom prst="rect">
            <a:avLst/>
          </a:prstGeom>
        </p:spPr>
      </p:pic>
      <p:pic>
        <p:nvPicPr>
          <p:cNvPr id="8" name="Picture 7">
            <a:extLst>
              <a:ext uri="{FF2B5EF4-FFF2-40B4-BE49-F238E27FC236}">
                <a16:creationId xmlns:a16="http://schemas.microsoft.com/office/drawing/2014/main" id="{FD443537-5922-4576-8235-5C15C01EC35A}"/>
              </a:ext>
            </a:extLst>
          </p:cNvPr>
          <p:cNvPicPr>
            <a:picLocks noChangeAspect="1"/>
          </p:cNvPicPr>
          <p:nvPr/>
        </p:nvPicPr>
        <p:blipFill>
          <a:blip r:embed="rId3"/>
          <a:stretch>
            <a:fillRect/>
          </a:stretch>
        </p:blipFill>
        <p:spPr>
          <a:xfrm>
            <a:off x="7794027" y="1591012"/>
            <a:ext cx="3762900" cy="3305636"/>
          </a:xfrm>
          <a:prstGeom prst="rect">
            <a:avLst/>
          </a:prstGeom>
        </p:spPr>
      </p:pic>
      <p:sp>
        <p:nvSpPr>
          <p:cNvPr id="10" name="TextBox 9">
            <a:extLst>
              <a:ext uri="{FF2B5EF4-FFF2-40B4-BE49-F238E27FC236}">
                <a16:creationId xmlns:a16="http://schemas.microsoft.com/office/drawing/2014/main" id="{541D3C4F-A917-472B-B093-F12590AC3570}"/>
              </a:ext>
            </a:extLst>
          </p:cNvPr>
          <p:cNvSpPr txBox="1"/>
          <p:nvPr/>
        </p:nvSpPr>
        <p:spPr>
          <a:xfrm>
            <a:off x="4374530" y="2623215"/>
            <a:ext cx="3305636" cy="1815882"/>
          </a:xfrm>
          <a:prstGeom prst="rect">
            <a:avLst/>
          </a:prstGeom>
          <a:noFill/>
        </p:spPr>
        <p:txBody>
          <a:bodyPr wrap="square">
            <a:spAutoFit/>
          </a:bodyPr>
          <a:lstStyle/>
          <a:p>
            <a:pPr algn="just"/>
            <a:r>
              <a:rPr lang="en-US" sz="1600" b="1">
                <a:solidFill>
                  <a:srgbClr val="002060"/>
                </a:solidFill>
              </a:rPr>
              <a:t>Order classes </a:t>
            </a:r>
          </a:p>
          <a:p>
            <a:pPr marL="342900" indent="-342900" algn="just">
              <a:buFont typeface="Arial" panose="020B0604020202020204" pitchFamily="34" charset="0"/>
              <a:buChar char="•"/>
            </a:pPr>
            <a:r>
              <a:rPr lang="en-US" sz="1600">
                <a:solidFill>
                  <a:srgbClr val="002060"/>
                </a:solidFill>
              </a:rPr>
              <a:t>Use .order- classes for controlling the visual order of your content. These classes are responsive, so you can set the order by breakpoint (e.g., .order-1.order-md-2). </a:t>
            </a:r>
          </a:p>
        </p:txBody>
      </p:sp>
      <p:pic>
        <p:nvPicPr>
          <p:cNvPr id="12" name="Picture 11">
            <a:extLst>
              <a:ext uri="{FF2B5EF4-FFF2-40B4-BE49-F238E27FC236}">
                <a16:creationId xmlns:a16="http://schemas.microsoft.com/office/drawing/2014/main" id="{39C96BDF-444F-4832-A21A-28E6D8FA2FBB}"/>
              </a:ext>
            </a:extLst>
          </p:cNvPr>
          <p:cNvPicPr>
            <a:picLocks noChangeAspect="1"/>
          </p:cNvPicPr>
          <p:nvPr/>
        </p:nvPicPr>
        <p:blipFill>
          <a:blip r:embed="rId4"/>
          <a:stretch>
            <a:fillRect/>
          </a:stretch>
        </p:blipFill>
        <p:spPr>
          <a:xfrm>
            <a:off x="4429000" y="4974610"/>
            <a:ext cx="7238336" cy="575433"/>
          </a:xfrm>
          <a:prstGeom prst="rect">
            <a:avLst/>
          </a:prstGeom>
        </p:spPr>
      </p:pic>
      <p:pic>
        <p:nvPicPr>
          <p:cNvPr id="14" name="Picture 13">
            <a:extLst>
              <a:ext uri="{FF2B5EF4-FFF2-40B4-BE49-F238E27FC236}">
                <a16:creationId xmlns:a16="http://schemas.microsoft.com/office/drawing/2014/main" id="{4D1B7ED7-471C-4570-B710-A95D25B9B309}"/>
              </a:ext>
            </a:extLst>
          </p:cNvPr>
          <p:cNvPicPr>
            <a:picLocks noChangeAspect="1"/>
          </p:cNvPicPr>
          <p:nvPr/>
        </p:nvPicPr>
        <p:blipFill>
          <a:blip r:embed="rId5"/>
          <a:stretch>
            <a:fillRect/>
          </a:stretch>
        </p:blipFill>
        <p:spPr>
          <a:xfrm>
            <a:off x="838200" y="2274842"/>
            <a:ext cx="3305636" cy="3258005"/>
          </a:xfrm>
          <a:prstGeom prst="rect">
            <a:avLst/>
          </a:prstGeom>
        </p:spPr>
      </p:pic>
    </p:spTree>
    <p:extLst>
      <p:ext uri="{BB962C8B-B14F-4D97-AF65-F5344CB8AC3E}">
        <p14:creationId xmlns:p14="http://schemas.microsoft.com/office/powerpoint/2010/main" val="1652315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88DB-761F-4A01-A0BE-8CBB3A691B7A}"/>
              </a:ext>
            </a:extLst>
          </p:cNvPr>
          <p:cNvSpPr>
            <a:spLocks noGrp="1"/>
          </p:cNvSpPr>
          <p:nvPr>
            <p:ph type="title"/>
          </p:nvPr>
        </p:nvSpPr>
        <p:spPr/>
        <p:txBody>
          <a:bodyPr/>
          <a:lstStyle/>
          <a:p>
            <a:r>
              <a:rPr lang="en-US"/>
              <a:t>Reordering – cont’d</a:t>
            </a:r>
          </a:p>
        </p:txBody>
      </p:sp>
      <p:sp>
        <p:nvSpPr>
          <p:cNvPr id="4" name="Slide Number Placeholder 3">
            <a:extLst>
              <a:ext uri="{FF2B5EF4-FFF2-40B4-BE49-F238E27FC236}">
                <a16:creationId xmlns:a16="http://schemas.microsoft.com/office/drawing/2014/main" id="{C93D3A12-0401-4838-9D42-03B4AF0725C4}"/>
              </a:ext>
            </a:extLst>
          </p:cNvPr>
          <p:cNvSpPr>
            <a:spLocks noGrp="1"/>
          </p:cNvSpPr>
          <p:nvPr>
            <p:ph type="sldNum" idx="12"/>
          </p:nvPr>
        </p:nvSpPr>
        <p:spPr/>
        <p:txBody>
          <a:bodyPr/>
          <a:lstStyle/>
          <a:p>
            <a:fld id="{00000000-1234-1234-1234-123412341234}" type="slidenum">
              <a:rPr lang="en-US" smtClean="0"/>
              <a:pPr/>
              <a:t>29</a:t>
            </a:fld>
            <a:endParaRPr lang="en-US"/>
          </a:p>
        </p:txBody>
      </p:sp>
      <p:pic>
        <p:nvPicPr>
          <p:cNvPr id="6" name="Picture 5">
            <a:extLst>
              <a:ext uri="{FF2B5EF4-FFF2-40B4-BE49-F238E27FC236}">
                <a16:creationId xmlns:a16="http://schemas.microsoft.com/office/drawing/2014/main" id="{52438107-D981-48DC-9848-D3B8263699C6}"/>
              </a:ext>
            </a:extLst>
          </p:cNvPr>
          <p:cNvPicPr>
            <a:picLocks noChangeAspect="1"/>
          </p:cNvPicPr>
          <p:nvPr/>
        </p:nvPicPr>
        <p:blipFill>
          <a:blip r:embed="rId3"/>
          <a:stretch>
            <a:fillRect/>
          </a:stretch>
        </p:blipFill>
        <p:spPr>
          <a:xfrm>
            <a:off x="838200" y="1535412"/>
            <a:ext cx="5309903" cy="1298224"/>
          </a:xfrm>
          <a:prstGeom prst="rect">
            <a:avLst/>
          </a:prstGeom>
        </p:spPr>
      </p:pic>
      <p:pic>
        <p:nvPicPr>
          <p:cNvPr id="8" name="Picture 7">
            <a:extLst>
              <a:ext uri="{FF2B5EF4-FFF2-40B4-BE49-F238E27FC236}">
                <a16:creationId xmlns:a16="http://schemas.microsoft.com/office/drawing/2014/main" id="{0998418A-98CD-491A-A579-E28DF2C748C3}"/>
              </a:ext>
            </a:extLst>
          </p:cNvPr>
          <p:cNvPicPr>
            <a:picLocks noChangeAspect="1"/>
          </p:cNvPicPr>
          <p:nvPr/>
        </p:nvPicPr>
        <p:blipFill>
          <a:blip r:embed="rId4"/>
          <a:stretch>
            <a:fillRect/>
          </a:stretch>
        </p:blipFill>
        <p:spPr>
          <a:xfrm>
            <a:off x="6399605" y="1535412"/>
            <a:ext cx="5561405" cy="2952351"/>
          </a:xfrm>
          <a:prstGeom prst="rect">
            <a:avLst/>
          </a:prstGeom>
        </p:spPr>
      </p:pic>
      <p:pic>
        <p:nvPicPr>
          <p:cNvPr id="10" name="Picture 9">
            <a:extLst>
              <a:ext uri="{FF2B5EF4-FFF2-40B4-BE49-F238E27FC236}">
                <a16:creationId xmlns:a16="http://schemas.microsoft.com/office/drawing/2014/main" id="{A810AEB6-ADF3-49D9-8D2C-520E9BFF6CAE}"/>
              </a:ext>
            </a:extLst>
          </p:cNvPr>
          <p:cNvPicPr>
            <a:picLocks noChangeAspect="1"/>
          </p:cNvPicPr>
          <p:nvPr/>
        </p:nvPicPr>
        <p:blipFill>
          <a:blip r:embed="rId5"/>
          <a:stretch>
            <a:fillRect/>
          </a:stretch>
        </p:blipFill>
        <p:spPr>
          <a:xfrm>
            <a:off x="6376867" y="4933742"/>
            <a:ext cx="5584143" cy="1058356"/>
          </a:xfrm>
          <a:prstGeom prst="rect">
            <a:avLst/>
          </a:prstGeom>
        </p:spPr>
      </p:pic>
      <p:pic>
        <p:nvPicPr>
          <p:cNvPr id="12" name="Picture 11">
            <a:extLst>
              <a:ext uri="{FF2B5EF4-FFF2-40B4-BE49-F238E27FC236}">
                <a16:creationId xmlns:a16="http://schemas.microsoft.com/office/drawing/2014/main" id="{943A8A61-2454-4893-99D2-DAE808FD11A1}"/>
              </a:ext>
            </a:extLst>
          </p:cNvPr>
          <p:cNvPicPr>
            <a:picLocks noChangeAspect="1"/>
          </p:cNvPicPr>
          <p:nvPr/>
        </p:nvPicPr>
        <p:blipFill rotWithShape="1">
          <a:blip r:embed="rId6"/>
          <a:srcRect r="15910"/>
          <a:stretch/>
        </p:blipFill>
        <p:spPr>
          <a:xfrm>
            <a:off x="838200" y="4180114"/>
            <a:ext cx="5510109" cy="1811983"/>
          </a:xfrm>
          <a:prstGeom prst="rect">
            <a:avLst/>
          </a:prstGeom>
        </p:spPr>
      </p:pic>
      <p:sp>
        <p:nvSpPr>
          <p:cNvPr id="14" name="TextBox 13">
            <a:extLst>
              <a:ext uri="{FF2B5EF4-FFF2-40B4-BE49-F238E27FC236}">
                <a16:creationId xmlns:a16="http://schemas.microsoft.com/office/drawing/2014/main" id="{310D2529-9CAA-43AF-95E0-C598AAE9DBF6}"/>
              </a:ext>
            </a:extLst>
          </p:cNvPr>
          <p:cNvSpPr txBox="1"/>
          <p:nvPr/>
        </p:nvSpPr>
        <p:spPr>
          <a:xfrm>
            <a:off x="838200" y="3059668"/>
            <a:ext cx="5401826" cy="738664"/>
          </a:xfrm>
          <a:prstGeom prst="rect">
            <a:avLst/>
          </a:prstGeom>
          <a:noFill/>
        </p:spPr>
        <p:txBody>
          <a:bodyPr wrap="square">
            <a:spAutoFit/>
          </a:bodyPr>
          <a:lstStyle/>
          <a:p>
            <a:r>
              <a:rPr lang="en-US" b="1">
                <a:solidFill>
                  <a:srgbClr val="002060"/>
                </a:solidFill>
              </a:rPr>
              <a:t>Offset classes </a:t>
            </a:r>
          </a:p>
          <a:p>
            <a:pPr marL="285750" indent="-285750">
              <a:buFont typeface="Arial" panose="020B0604020202020204" pitchFamily="34" charset="0"/>
              <a:buChar char="•"/>
            </a:pPr>
            <a:r>
              <a:rPr lang="en-US">
                <a:solidFill>
                  <a:srgbClr val="002060"/>
                </a:solidFill>
              </a:rPr>
              <a:t>Move columns to the right using .offset-md-* classes. These classes increase the left margin of a column by * columns.</a:t>
            </a:r>
          </a:p>
        </p:txBody>
      </p:sp>
    </p:spTree>
    <p:extLst>
      <p:ext uri="{BB962C8B-B14F-4D97-AF65-F5344CB8AC3E}">
        <p14:creationId xmlns:p14="http://schemas.microsoft.com/office/powerpoint/2010/main" val="2250316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pPr marL="0" marR="0" lvl="0" indent="0" algn="ctr" rtl="0">
              <a:lnSpc>
                <a:spcPct val="90000"/>
              </a:lnSpc>
              <a:spcBef>
                <a:spcPts val="0"/>
              </a:spcBef>
              <a:spcAft>
                <a:spcPts val="0"/>
              </a:spcAft>
              <a:buClr>
                <a:schemeClr val="accent2"/>
              </a:buClr>
              <a:buSzPts val="4400"/>
              <a:buFont typeface="Arial"/>
              <a:buNone/>
            </a:pPr>
            <a:r>
              <a:rPr lang="en-US" sz="4400" b="1" cap="none">
                <a:latin typeface="Arial"/>
                <a:ea typeface="Arial"/>
                <a:cs typeface="Arial"/>
                <a:sym typeface="Arial"/>
              </a:rPr>
              <a:t>Front-End Web UI Frameworks</a:t>
            </a:r>
            <a:endParaRPr lang="en-US"/>
          </a:p>
        </p:txBody>
      </p:sp>
    </p:spTree>
    <p:extLst>
      <p:ext uri="{BB962C8B-B14F-4D97-AF65-F5344CB8AC3E}">
        <p14:creationId xmlns:p14="http://schemas.microsoft.com/office/powerpoint/2010/main" val="884967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88DB-761F-4A01-A0BE-8CBB3A691B7A}"/>
              </a:ext>
            </a:extLst>
          </p:cNvPr>
          <p:cNvSpPr>
            <a:spLocks noGrp="1"/>
          </p:cNvSpPr>
          <p:nvPr>
            <p:ph type="title"/>
          </p:nvPr>
        </p:nvSpPr>
        <p:spPr/>
        <p:txBody>
          <a:bodyPr/>
          <a:lstStyle/>
          <a:p>
            <a:r>
              <a:rPr lang="en-US"/>
              <a:t>Reordering – cont’d</a:t>
            </a:r>
          </a:p>
        </p:txBody>
      </p:sp>
      <p:sp>
        <p:nvSpPr>
          <p:cNvPr id="4" name="Slide Number Placeholder 3">
            <a:extLst>
              <a:ext uri="{FF2B5EF4-FFF2-40B4-BE49-F238E27FC236}">
                <a16:creationId xmlns:a16="http://schemas.microsoft.com/office/drawing/2014/main" id="{C93D3A12-0401-4838-9D42-03B4AF0725C4}"/>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11" name="TextBox 10">
            <a:extLst>
              <a:ext uri="{FF2B5EF4-FFF2-40B4-BE49-F238E27FC236}">
                <a16:creationId xmlns:a16="http://schemas.microsoft.com/office/drawing/2014/main" id="{B1082FC4-5F79-4569-B8D7-B3F535F84B55}"/>
              </a:ext>
            </a:extLst>
          </p:cNvPr>
          <p:cNvSpPr txBox="1"/>
          <p:nvPr/>
        </p:nvSpPr>
        <p:spPr>
          <a:xfrm>
            <a:off x="762740" y="3461657"/>
            <a:ext cx="5333260" cy="738664"/>
          </a:xfrm>
          <a:prstGeom prst="rect">
            <a:avLst/>
          </a:prstGeom>
          <a:noFill/>
        </p:spPr>
        <p:txBody>
          <a:bodyPr wrap="square">
            <a:spAutoFit/>
          </a:bodyPr>
          <a:lstStyle/>
          <a:p>
            <a:r>
              <a:rPr lang="en-US" b="1">
                <a:solidFill>
                  <a:srgbClr val="002060"/>
                </a:solidFill>
              </a:rPr>
              <a:t>Margin utilities </a:t>
            </a:r>
          </a:p>
          <a:p>
            <a:pPr marL="285750" indent="-285750">
              <a:buFont typeface="Arial" panose="020B0604020202020204" pitchFamily="34" charset="0"/>
              <a:buChar char="•"/>
            </a:pPr>
            <a:r>
              <a:rPr lang="en-US">
                <a:solidFill>
                  <a:srgbClr val="002060"/>
                </a:solidFill>
              </a:rPr>
              <a:t>With the move to flexbox in v4, you can use margin utilities like .me-auto to force sibling columns away from one another.</a:t>
            </a:r>
          </a:p>
        </p:txBody>
      </p:sp>
      <p:pic>
        <p:nvPicPr>
          <p:cNvPr id="7" name="Picture 6">
            <a:extLst>
              <a:ext uri="{FF2B5EF4-FFF2-40B4-BE49-F238E27FC236}">
                <a16:creationId xmlns:a16="http://schemas.microsoft.com/office/drawing/2014/main" id="{A2DE3FD8-6BDB-49B3-9415-10EB012AB8F4}"/>
              </a:ext>
            </a:extLst>
          </p:cNvPr>
          <p:cNvPicPr>
            <a:picLocks noChangeAspect="1"/>
          </p:cNvPicPr>
          <p:nvPr/>
        </p:nvPicPr>
        <p:blipFill>
          <a:blip r:embed="rId3"/>
          <a:stretch>
            <a:fillRect/>
          </a:stretch>
        </p:blipFill>
        <p:spPr>
          <a:xfrm>
            <a:off x="833918" y="1557986"/>
            <a:ext cx="5262082" cy="1494036"/>
          </a:xfrm>
          <a:prstGeom prst="rect">
            <a:avLst/>
          </a:prstGeom>
        </p:spPr>
      </p:pic>
      <p:pic>
        <p:nvPicPr>
          <p:cNvPr id="13" name="Picture 12">
            <a:extLst>
              <a:ext uri="{FF2B5EF4-FFF2-40B4-BE49-F238E27FC236}">
                <a16:creationId xmlns:a16="http://schemas.microsoft.com/office/drawing/2014/main" id="{0152FC3F-B688-46B3-ACE1-CD8C497C4090}"/>
              </a:ext>
            </a:extLst>
          </p:cNvPr>
          <p:cNvPicPr>
            <a:picLocks noChangeAspect="1"/>
          </p:cNvPicPr>
          <p:nvPr/>
        </p:nvPicPr>
        <p:blipFill>
          <a:blip r:embed="rId4"/>
          <a:stretch>
            <a:fillRect/>
          </a:stretch>
        </p:blipFill>
        <p:spPr>
          <a:xfrm>
            <a:off x="6217112" y="1557986"/>
            <a:ext cx="5887272" cy="3467584"/>
          </a:xfrm>
          <a:prstGeom prst="rect">
            <a:avLst/>
          </a:prstGeom>
        </p:spPr>
      </p:pic>
      <p:pic>
        <p:nvPicPr>
          <p:cNvPr id="16" name="Picture 15">
            <a:extLst>
              <a:ext uri="{FF2B5EF4-FFF2-40B4-BE49-F238E27FC236}">
                <a16:creationId xmlns:a16="http://schemas.microsoft.com/office/drawing/2014/main" id="{5CA1F7ED-7B50-4672-BCDF-A25F8B6D8D4E}"/>
              </a:ext>
            </a:extLst>
          </p:cNvPr>
          <p:cNvPicPr>
            <a:picLocks noChangeAspect="1"/>
          </p:cNvPicPr>
          <p:nvPr/>
        </p:nvPicPr>
        <p:blipFill>
          <a:blip r:embed="rId5"/>
          <a:stretch>
            <a:fillRect/>
          </a:stretch>
        </p:blipFill>
        <p:spPr>
          <a:xfrm>
            <a:off x="6644052" y="5247722"/>
            <a:ext cx="5460332" cy="1232978"/>
          </a:xfrm>
          <a:prstGeom prst="rect">
            <a:avLst/>
          </a:prstGeom>
        </p:spPr>
      </p:pic>
      <p:pic>
        <p:nvPicPr>
          <p:cNvPr id="18" name="Picture 17">
            <a:extLst>
              <a:ext uri="{FF2B5EF4-FFF2-40B4-BE49-F238E27FC236}">
                <a16:creationId xmlns:a16="http://schemas.microsoft.com/office/drawing/2014/main" id="{A4F94A76-EF38-4460-99B3-EA3DDC6C2156}"/>
              </a:ext>
            </a:extLst>
          </p:cNvPr>
          <p:cNvPicPr>
            <a:picLocks noChangeAspect="1"/>
          </p:cNvPicPr>
          <p:nvPr/>
        </p:nvPicPr>
        <p:blipFill>
          <a:blip r:embed="rId6"/>
          <a:stretch>
            <a:fillRect/>
          </a:stretch>
        </p:blipFill>
        <p:spPr>
          <a:xfrm>
            <a:off x="762740" y="4779504"/>
            <a:ext cx="4258269" cy="1752845"/>
          </a:xfrm>
          <a:prstGeom prst="rect">
            <a:avLst/>
          </a:prstGeom>
        </p:spPr>
      </p:pic>
    </p:spTree>
    <p:extLst>
      <p:ext uri="{BB962C8B-B14F-4D97-AF65-F5344CB8AC3E}">
        <p14:creationId xmlns:p14="http://schemas.microsoft.com/office/powerpoint/2010/main" val="1977788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r>
              <a:rPr lang="en-US"/>
              <a:t>Exercise 6: Build website layout using Bootstrap Grid </a:t>
            </a:r>
          </a:p>
        </p:txBody>
      </p:sp>
    </p:spTree>
    <p:extLst>
      <p:ext uri="{BB962C8B-B14F-4D97-AF65-F5344CB8AC3E}">
        <p14:creationId xmlns:p14="http://schemas.microsoft.com/office/powerpoint/2010/main" val="3539571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0B4D3-A6BF-4CC1-AF46-6F59F87F7C0A}"/>
              </a:ext>
            </a:extLst>
          </p:cNvPr>
          <p:cNvPicPr>
            <a:picLocks noChangeAspect="1"/>
          </p:cNvPicPr>
          <p:nvPr/>
        </p:nvPicPr>
        <p:blipFill>
          <a:blip r:embed="rId2"/>
          <a:stretch>
            <a:fillRect/>
          </a:stretch>
        </p:blipFill>
        <p:spPr>
          <a:xfrm>
            <a:off x="12526" y="36056"/>
            <a:ext cx="7563739" cy="6377270"/>
          </a:xfrm>
          <a:prstGeom prst="rect">
            <a:avLst/>
          </a:prstGeom>
        </p:spPr>
      </p:pic>
      <p:pic>
        <p:nvPicPr>
          <p:cNvPr id="4" name="Picture 3">
            <a:extLst>
              <a:ext uri="{FF2B5EF4-FFF2-40B4-BE49-F238E27FC236}">
                <a16:creationId xmlns:a16="http://schemas.microsoft.com/office/drawing/2014/main" id="{34FC6526-08C8-4FFF-9265-621883274D6F}"/>
              </a:ext>
            </a:extLst>
          </p:cNvPr>
          <p:cNvPicPr>
            <a:picLocks noChangeAspect="1"/>
          </p:cNvPicPr>
          <p:nvPr/>
        </p:nvPicPr>
        <p:blipFill>
          <a:blip r:embed="rId3"/>
          <a:stretch>
            <a:fillRect/>
          </a:stretch>
        </p:blipFill>
        <p:spPr>
          <a:xfrm>
            <a:off x="7626369" y="36056"/>
            <a:ext cx="4503310" cy="3796908"/>
          </a:xfrm>
          <a:prstGeom prst="rect">
            <a:avLst/>
          </a:prstGeom>
        </p:spPr>
      </p:pic>
    </p:spTree>
    <p:extLst>
      <p:ext uri="{BB962C8B-B14F-4D97-AF65-F5344CB8AC3E}">
        <p14:creationId xmlns:p14="http://schemas.microsoft.com/office/powerpoint/2010/main" val="1877492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r>
              <a:rPr lang="en-US"/>
              <a:t>Bootstrap JavaScript Components</a:t>
            </a:r>
          </a:p>
        </p:txBody>
      </p:sp>
    </p:spTree>
    <p:extLst>
      <p:ext uri="{BB962C8B-B14F-4D97-AF65-F5344CB8AC3E}">
        <p14:creationId xmlns:p14="http://schemas.microsoft.com/office/powerpoint/2010/main" val="1674800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CC7B-935D-4E48-9418-518223F640E6}"/>
              </a:ext>
            </a:extLst>
          </p:cNvPr>
          <p:cNvSpPr>
            <a:spLocks noGrp="1"/>
          </p:cNvSpPr>
          <p:nvPr>
            <p:ph type="title"/>
          </p:nvPr>
        </p:nvSpPr>
        <p:spPr/>
        <p:txBody>
          <a:bodyPr/>
          <a:lstStyle/>
          <a:p>
            <a:r>
              <a:rPr lang="en-US" spc="-20"/>
              <a:t>Bootstrap</a:t>
            </a:r>
            <a:r>
              <a:rPr lang="en-US" spc="-10"/>
              <a:t> </a:t>
            </a:r>
            <a:r>
              <a:rPr lang="en-US" spc="-5"/>
              <a:t>and</a:t>
            </a:r>
            <a:r>
              <a:rPr lang="en-US" spc="-10"/>
              <a:t> </a:t>
            </a:r>
            <a:r>
              <a:rPr lang="en-US" spc="-20"/>
              <a:t>JavaScript</a:t>
            </a:r>
            <a:endParaRPr lang="en-US"/>
          </a:p>
        </p:txBody>
      </p:sp>
      <p:sp>
        <p:nvSpPr>
          <p:cNvPr id="3" name="Text Placeholder 2">
            <a:extLst>
              <a:ext uri="{FF2B5EF4-FFF2-40B4-BE49-F238E27FC236}">
                <a16:creationId xmlns:a16="http://schemas.microsoft.com/office/drawing/2014/main" id="{FDC54BF0-CDAF-4A71-98BD-B292C1157C95}"/>
              </a:ext>
            </a:extLst>
          </p:cNvPr>
          <p:cNvSpPr>
            <a:spLocks noGrp="1"/>
          </p:cNvSpPr>
          <p:nvPr>
            <p:ph type="body" idx="1"/>
          </p:nvPr>
        </p:nvSpPr>
        <p:spPr/>
        <p:txBody>
          <a:bodyPr/>
          <a:lstStyle/>
          <a:p>
            <a:pPr>
              <a:lnSpc>
                <a:spcPct val="150000"/>
              </a:lnSpc>
            </a:pPr>
            <a:r>
              <a:rPr lang="en-US"/>
              <a:t>Bootstrap’s JavaScript support is through JS  Plugins</a:t>
            </a:r>
          </a:p>
          <a:p>
            <a:pPr lvl="1">
              <a:lnSpc>
                <a:spcPct val="150000"/>
              </a:lnSpc>
            </a:pPr>
            <a:r>
              <a:rPr lang="en-US"/>
              <a:t>Plugins written based on Jquery</a:t>
            </a:r>
          </a:p>
          <a:p>
            <a:pPr lvl="1">
              <a:lnSpc>
                <a:spcPct val="150000"/>
              </a:lnSpc>
            </a:pPr>
            <a:r>
              <a:rPr lang="en-US"/>
              <a:t>Plugins can be individually included</a:t>
            </a:r>
          </a:p>
          <a:p>
            <a:endParaRPr lang="en-US"/>
          </a:p>
        </p:txBody>
      </p:sp>
      <p:sp>
        <p:nvSpPr>
          <p:cNvPr id="4" name="Slide Number Placeholder 3">
            <a:extLst>
              <a:ext uri="{FF2B5EF4-FFF2-40B4-BE49-F238E27FC236}">
                <a16:creationId xmlns:a16="http://schemas.microsoft.com/office/drawing/2014/main" id="{5D36198C-B09C-4155-9F99-6BC3558221E7}"/>
              </a:ext>
            </a:extLst>
          </p:cNvPr>
          <p:cNvSpPr>
            <a:spLocks noGrp="1"/>
          </p:cNvSpPr>
          <p:nvPr>
            <p:ph type="sldNum" idx="12"/>
          </p:nvPr>
        </p:nvSpPr>
        <p:spPr/>
        <p:txBody>
          <a:bodyPr/>
          <a:lstStyle/>
          <a:p>
            <a:fld id="{00000000-1234-1234-1234-123412341234}" type="slidenum">
              <a:rPr lang="en-US" smtClean="0"/>
              <a:pPr/>
              <a:t>34</a:t>
            </a:fld>
            <a:endParaRPr lang="en-US"/>
          </a:p>
        </p:txBody>
      </p:sp>
      <p:pic>
        <p:nvPicPr>
          <p:cNvPr id="5" name="Picture 4">
            <a:extLst>
              <a:ext uri="{FF2B5EF4-FFF2-40B4-BE49-F238E27FC236}">
                <a16:creationId xmlns:a16="http://schemas.microsoft.com/office/drawing/2014/main" id="{5128D224-933B-48F5-B549-A7B09EEDB9DF}"/>
              </a:ext>
            </a:extLst>
          </p:cNvPr>
          <p:cNvPicPr>
            <a:picLocks noChangeAspect="1"/>
          </p:cNvPicPr>
          <p:nvPr/>
        </p:nvPicPr>
        <p:blipFill>
          <a:blip r:embed="rId2"/>
          <a:stretch>
            <a:fillRect/>
          </a:stretch>
        </p:blipFill>
        <p:spPr>
          <a:xfrm>
            <a:off x="6674451" y="2560500"/>
            <a:ext cx="5501856" cy="3197205"/>
          </a:xfrm>
          <a:prstGeom prst="rect">
            <a:avLst/>
          </a:prstGeom>
        </p:spPr>
      </p:pic>
    </p:spTree>
    <p:extLst>
      <p:ext uri="{BB962C8B-B14F-4D97-AF65-F5344CB8AC3E}">
        <p14:creationId xmlns:p14="http://schemas.microsoft.com/office/powerpoint/2010/main" val="86371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2220F-17B8-419B-8B6E-CC7318D616E4}"/>
              </a:ext>
            </a:extLst>
          </p:cNvPr>
          <p:cNvSpPr>
            <a:spLocks noGrp="1"/>
          </p:cNvSpPr>
          <p:nvPr>
            <p:ph type="title"/>
          </p:nvPr>
        </p:nvSpPr>
        <p:spPr/>
        <p:txBody>
          <a:bodyPr/>
          <a:lstStyle/>
          <a:p>
            <a:r>
              <a:rPr lang="en-US" spc="-20"/>
              <a:t>Bootstrap </a:t>
            </a:r>
            <a:r>
              <a:rPr lang="en-US"/>
              <a:t>JS</a:t>
            </a:r>
            <a:r>
              <a:rPr lang="en-US" spc="-20"/>
              <a:t> </a:t>
            </a:r>
            <a:r>
              <a:rPr lang="en-US" spc="-10"/>
              <a:t>Components</a:t>
            </a:r>
            <a:endParaRPr lang="en-US"/>
          </a:p>
        </p:txBody>
      </p:sp>
      <p:sp>
        <p:nvSpPr>
          <p:cNvPr id="3" name="Text Placeholder 2">
            <a:extLst>
              <a:ext uri="{FF2B5EF4-FFF2-40B4-BE49-F238E27FC236}">
                <a16:creationId xmlns:a16="http://schemas.microsoft.com/office/drawing/2014/main" id="{8581BDA6-51B8-4782-98BE-6A6B63817CF6}"/>
              </a:ext>
            </a:extLst>
          </p:cNvPr>
          <p:cNvSpPr>
            <a:spLocks noGrp="1"/>
          </p:cNvSpPr>
          <p:nvPr>
            <p:ph type="body" idx="1"/>
          </p:nvPr>
        </p:nvSpPr>
        <p:spPr/>
        <p:txBody>
          <a:bodyPr>
            <a:normAutofit fontScale="92500" lnSpcReduction="10000"/>
          </a:bodyPr>
          <a:lstStyle/>
          <a:p>
            <a:pPr>
              <a:lnSpc>
                <a:spcPct val="150000"/>
              </a:lnSpc>
            </a:pPr>
            <a:r>
              <a:rPr lang="en-US"/>
              <a:t>JS components can all be used without writing a single line of JavaScript:</a:t>
            </a:r>
          </a:p>
          <a:p>
            <a:pPr lvl="1">
              <a:lnSpc>
                <a:spcPct val="150000"/>
              </a:lnSpc>
            </a:pPr>
            <a:r>
              <a:rPr lang="en-US"/>
              <a:t>data-* attributes (e.g., data-toggle, data-spy)</a:t>
            </a:r>
          </a:p>
          <a:p>
            <a:pPr lvl="1">
              <a:lnSpc>
                <a:spcPct val="150000"/>
              </a:lnSpc>
            </a:pPr>
            <a:r>
              <a:rPr lang="en-US"/>
              <a:t>Straightforward approach to use plugins</a:t>
            </a:r>
          </a:p>
          <a:p>
            <a:pPr lvl="1">
              <a:lnSpc>
                <a:spcPct val="150000"/>
              </a:lnSpc>
            </a:pPr>
            <a:r>
              <a:rPr lang="en-US"/>
              <a:t>We will explore this approach in this module</a:t>
            </a:r>
          </a:p>
          <a:p>
            <a:pPr>
              <a:lnSpc>
                <a:spcPct val="150000"/>
              </a:lnSpc>
            </a:pPr>
            <a:r>
              <a:rPr lang="en-US"/>
              <a:t>Full JS API available if needed</a:t>
            </a:r>
          </a:p>
          <a:p>
            <a:pPr lvl="1">
              <a:lnSpc>
                <a:spcPct val="150000"/>
              </a:lnSpc>
            </a:pPr>
            <a:r>
              <a:rPr lang="en-US"/>
              <a:t>Need to know JQuery syntax and JavaScript</a:t>
            </a:r>
          </a:p>
          <a:p>
            <a:endParaRPr lang="en-US"/>
          </a:p>
        </p:txBody>
      </p:sp>
      <p:sp>
        <p:nvSpPr>
          <p:cNvPr id="4" name="Slide Number Placeholder 3">
            <a:extLst>
              <a:ext uri="{FF2B5EF4-FFF2-40B4-BE49-F238E27FC236}">
                <a16:creationId xmlns:a16="http://schemas.microsoft.com/office/drawing/2014/main" id="{57C83766-42AA-442E-A48C-CD7E570F6EF8}"/>
              </a:ext>
            </a:extLst>
          </p:cNvPr>
          <p:cNvSpPr>
            <a:spLocks noGrp="1"/>
          </p:cNvSpPr>
          <p:nvPr>
            <p:ph type="sldNum" idx="12"/>
          </p:nvPr>
        </p:nvSpPr>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3563597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E585FA-AC1A-4369-A519-03B354DA1EC5}"/>
              </a:ext>
            </a:extLst>
          </p:cNvPr>
          <p:cNvPicPr>
            <a:picLocks noChangeAspect="1"/>
          </p:cNvPicPr>
          <p:nvPr/>
        </p:nvPicPr>
        <p:blipFill>
          <a:blip r:embed="rId2"/>
          <a:stretch>
            <a:fillRect/>
          </a:stretch>
        </p:blipFill>
        <p:spPr>
          <a:xfrm>
            <a:off x="5513091" y="2959010"/>
            <a:ext cx="6519544" cy="752518"/>
          </a:xfrm>
          <a:prstGeom prst="rect">
            <a:avLst/>
          </a:prstGeom>
        </p:spPr>
      </p:pic>
      <p:sp>
        <p:nvSpPr>
          <p:cNvPr id="2" name="Title 1">
            <a:extLst>
              <a:ext uri="{FF2B5EF4-FFF2-40B4-BE49-F238E27FC236}">
                <a16:creationId xmlns:a16="http://schemas.microsoft.com/office/drawing/2014/main" id="{1F385EED-8D46-41FB-9748-E8DE52B371B3}"/>
              </a:ext>
            </a:extLst>
          </p:cNvPr>
          <p:cNvSpPr>
            <a:spLocks noGrp="1"/>
          </p:cNvSpPr>
          <p:nvPr>
            <p:ph type="title"/>
          </p:nvPr>
        </p:nvSpPr>
        <p:spPr/>
        <p:txBody>
          <a:bodyPr/>
          <a:lstStyle/>
          <a:p>
            <a:r>
              <a:rPr lang="en-US"/>
              <a:t>Collapse and Accordion</a:t>
            </a:r>
          </a:p>
        </p:txBody>
      </p:sp>
      <p:sp>
        <p:nvSpPr>
          <p:cNvPr id="3" name="Text Placeholder 2">
            <a:extLst>
              <a:ext uri="{FF2B5EF4-FFF2-40B4-BE49-F238E27FC236}">
                <a16:creationId xmlns:a16="http://schemas.microsoft.com/office/drawing/2014/main" id="{9E85A644-A848-418E-8CA6-81A63890FFAD}"/>
              </a:ext>
            </a:extLst>
          </p:cNvPr>
          <p:cNvSpPr>
            <a:spLocks noGrp="1"/>
          </p:cNvSpPr>
          <p:nvPr>
            <p:ph type="body" idx="1"/>
          </p:nvPr>
        </p:nvSpPr>
        <p:spPr/>
        <p:txBody>
          <a:bodyPr>
            <a:normAutofit/>
          </a:bodyPr>
          <a:lstStyle/>
          <a:p>
            <a:pPr algn="just"/>
            <a:r>
              <a:rPr lang="en-US" sz="2400" b="1">
                <a:hlinkClick r:id="rId3"/>
              </a:rPr>
              <a:t>Collapse</a:t>
            </a:r>
            <a:r>
              <a:rPr lang="en-US" sz="2400"/>
              <a:t>: Toggle the visibility of content across your project with a few classes and our JavaScript plugins.</a:t>
            </a:r>
          </a:p>
          <a:p>
            <a:pPr algn="just"/>
            <a:endParaRPr lang="en-US" sz="2400"/>
          </a:p>
          <a:p>
            <a:pPr algn="just"/>
            <a:endParaRPr lang="en-US" sz="2400"/>
          </a:p>
          <a:p>
            <a:pPr algn="just"/>
            <a:endParaRPr lang="en-US" sz="2400"/>
          </a:p>
          <a:p>
            <a:pPr algn="just"/>
            <a:endParaRPr lang="en-US" sz="2400"/>
          </a:p>
          <a:p>
            <a:pPr algn="just"/>
            <a:r>
              <a:rPr lang="en-US" sz="2400" b="1">
                <a:hlinkClick r:id="rId4"/>
              </a:rPr>
              <a:t>Accordion</a:t>
            </a:r>
            <a:r>
              <a:rPr lang="en-US" sz="2400" b="1"/>
              <a:t>:</a:t>
            </a:r>
            <a:r>
              <a:rPr lang="en-US" sz="2400"/>
              <a:t> Build vertically collapsing accordions in combination with our Collapse JavaScript plugin.</a:t>
            </a:r>
          </a:p>
        </p:txBody>
      </p:sp>
      <p:sp>
        <p:nvSpPr>
          <p:cNvPr id="4" name="Slide Number Placeholder 3">
            <a:extLst>
              <a:ext uri="{FF2B5EF4-FFF2-40B4-BE49-F238E27FC236}">
                <a16:creationId xmlns:a16="http://schemas.microsoft.com/office/drawing/2014/main" id="{B9707DCB-2EF5-4ADA-AA2E-358A1BE1FF3D}"/>
              </a:ext>
            </a:extLst>
          </p:cNvPr>
          <p:cNvSpPr>
            <a:spLocks noGrp="1"/>
          </p:cNvSpPr>
          <p:nvPr>
            <p:ph type="sldNum" idx="12"/>
          </p:nvPr>
        </p:nvSpPr>
        <p:spPr/>
        <p:txBody>
          <a:bodyPr/>
          <a:lstStyle/>
          <a:p>
            <a:fld id="{00000000-1234-1234-1234-123412341234}" type="slidenum">
              <a:rPr lang="en-US" smtClean="0"/>
              <a:pPr/>
              <a:t>36</a:t>
            </a:fld>
            <a:endParaRPr lang="en-US"/>
          </a:p>
        </p:txBody>
      </p:sp>
      <p:pic>
        <p:nvPicPr>
          <p:cNvPr id="6" name="Picture 5">
            <a:extLst>
              <a:ext uri="{FF2B5EF4-FFF2-40B4-BE49-F238E27FC236}">
                <a16:creationId xmlns:a16="http://schemas.microsoft.com/office/drawing/2014/main" id="{F1B71E54-9123-46F2-AFC4-3FD4DA9722CA}"/>
              </a:ext>
            </a:extLst>
          </p:cNvPr>
          <p:cNvPicPr>
            <a:picLocks noChangeAspect="1"/>
          </p:cNvPicPr>
          <p:nvPr/>
        </p:nvPicPr>
        <p:blipFill>
          <a:blip r:embed="rId5"/>
          <a:stretch>
            <a:fillRect/>
          </a:stretch>
        </p:blipFill>
        <p:spPr>
          <a:xfrm>
            <a:off x="1332301" y="2417125"/>
            <a:ext cx="2172003" cy="476316"/>
          </a:xfrm>
          <a:prstGeom prst="rect">
            <a:avLst/>
          </a:prstGeom>
        </p:spPr>
      </p:pic>
      <p:pic>
        <p:nvPicPr>
          <p:cNvPr id="8" name="Picture 7">
            <a:extLst>
              <a:ext uri="{FF2B5EF4-FFF2-40B4-BE49-F238E27FC236}">
                <a16:creationId xmlns:a16="http://schemas.microsoft.com/office/drawing/2014/main" id="{F9BE2B68-9A00-4245-A261-AB7EAE7FE928}"/>
              </a:ext>
            </a:extLst>
          </p:cNvPr>
          <p:cNvPicPr>
            <a:picLocks noChangeAspect="1"/>
          </p:cNvPicPr>
          <p:nvPr/>
        </p:nvPicPr>
        <p:blipFill>
          <a:blip r:embed="rId6"/>
          <a:stretch>
            <a:fillRect/>
          </a:stretch>
        </p:blipFill>
        <p:spPr>
          <a:xfrm>
            <a:off x="1332301" y="2909006"/>
            <a:ext cx="3686689" cy="1343212"/>
          </a:xfrm>
          <a:prstGeom prst="rect">
            <a:avLst/>
          </a:prstGeom>
        </p:spPr>
      </p:pic>
      <p:pic>
        <p:nvPicPr>
          <p:cNvPr id="10" name="Picture 9">
            <a:extLst>
              <a:ext uri="{FF2B5EF4-FFF2-40B4-BE49-F238E27FC236}">
                <a16:creationId xmlns:a16="http://schemas.microsoft.com/office/drawing/2014/main" id="{EBE97ED9-745F-4B7E-B7A9-FF0331C9FB4D}"/>
              </a:ext>
            </a:extLst>
          </p:cNvPr>
          <p:cNvPicPr>
            <a:picLocks noChangeAspect="1"/>
          </p:cNvPicPr>
          <p:nvPr/>
        </p:nvPicPr>
        <p:blipFill>
          <a:blip r:embed="rId7"/>
          <a:stretch>
            <a:fillRect/>
          </a:stretch>
        </p:blipFill>
        <p:spPr>
          <a:xfrm>
            <a:off x="7006746" y="2383782"/>
            <a:ext cx="4115374" cy="543001"/>
          </a:xfrm>
          <a:prstGeom prst="rect">
            <a:avLst/>
          </a:prstGeom>
        </p:spPr>
      </p:pic>
      <p:pic>
        <p:nvPicPr>
          <p:cNvPr id="14" name="Picture 13">
            <a:extLst>
              <a:ext uri="{FF2B5EF4-FFF2-40B4-BE49-F238E27FC236}">
                <a16:creationId xmlns:a16="http://schemas.microsoft.com/office/drawing/2014/main" id="{C1B244C1-8153-40CC-A2E6-A7692D193D70}"/>
              </a:ext>
            </a:extLst>
          </p:cNvPr>
          <p:cNvPicPr>
            <a:picLocks noChangeAspect="1"/>
          </p:cNvPicPr>
          <p:nvPr/>
        </p:nvPicPr>
        <p:blipFill>
          <a:blip r:embed="rId8"/>
          <a:stretch>
            <a:fillRect/>
          </a:stretch>
        </p:blipFill>
        <p:spPr>
          <a:xfrm>
            <a:off x="159365" y="5322189"/>
            <a:ext cx="4892341" cy="1074677"/>
          </a:xfrm>
          <a:prstGeom prst="rect">
            <a:avLst/>
          </a:prstGeom>
        </p:spPr>
      </p:pic>
      <p:pic>
        <p:nvPicPr>
          <p:cNvPr id="16" name="Picture 15">
            <a:extLst>
              <a:ext uri="{FF2B5EF4-FFF2-40B4-BE49-F238E27FC236}">
                <a16:creationId xmlns:a16="http://schemas.microsoft.com/office/drawing/2014/main" id="{80D24DD8-7E81-40A9-94B7-3FA195E823C3}"/>
              </a:ext>
            </a:extLst>
          </p:cNvPr>
          <p:cNvPicPr>
            <a:picLocks noChangeAspect="1"/>
          </p:cNvPicPr>
          <p:nvPr/>
        </p:nvPicPr>
        <p:blipFill>
          <a:blip r:embed="rId9"/>
          <a:stretch>
            <a:fillRect/>
          </a:stretch>
        </p:blipFill>
        <p:spPr>
          <a:xfrm>
            <a:off x="5513091" y="4690151"/>
            <a:ext cx="5082662" cy="2117776"/>
          </a:xfrm>
          <a:prstGeom prst="rect">
            <a:avLst/>
          </a:prstGeom>
        </p:spPr>
      </p:pic>
    </p:spTree>
    <p:extLst>
      <p:ext uri="{BB962C8B-B14F-4D97-AF65-F5344CB8AC3E}">
        <p14:creationId xmlns:p14="http://schemas.microsoft.com/office/powerpoint/2010/main" val="102348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0.31641 -0.00208 L 3.33333E-6 -7.40741E-7 " pathEditMode="relative" rAng="0" ptsTypes="AA">
                                      <p:cBhvr>
                                        <p:cTn id="9" dur="1000" fill="hold"/>
                                        <p:tgtEl>
                                          <p:spTgt spid="8"/>
                                        </p:tgtEl>
                                        <p:attrNameLst>
                                          <p:attrName>ppt_x</p:attrName>
                                          <p:attrName>ppt_y</p:attrName>
                                        </p:attrNameLst>
                                      </p:cBhvr>
                                      <p:rCtr x="15820" y="93"/>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p:stCondLst>
                              <p:cond delay="0"/>
                            </p:stCondLst>
                            <p:childTnLst>
                              <p:par>
                                <p:cTn id="15" presetID="42" presetClass="path" presetSubtype="0" accel="50000" decel="50000" fill="hold" nodeType="afterEffect">
                                  <p:stCondLst>
                                    <p:cond delay="0"/>
                                  </p:stCondLst>
                                  <p:childTnLst>
                                    <p:animMotion origin="layout" path="M 0.00078 -0.06435 L -1.25E-6 -2.59259E-6 " pathEditMode="relative" rAng="0" ptsTypes="AA">
                                      <p:cBhvr>
                                        <p:cTn id="16" dur="1000" fill="hold"/>
                                        <p:tgtEl>
                                          <p:spTgt spid="12"/>
                                        </p:tgtEl>
                                        <p:attrNameLst>
                                          <p:attrName>ppt_x</p:attrName>
                                          <p:attrName>ppt_y</p:attrName>
                                        </p:attrNameLst>
                                      </p:cBhvr>
                                      <p:rCtr x="-39" y="3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CD7C-D965-40CA-9BF6-190973605EB8}"/>
              </a:ext>
            </a:extLst>
          </p:cNvPr>
          <p:cNvSpPr>
            <a:spLocks noGrp="1"/>
          </p:cNvSpPr>
          <p:nvPr>
            <p:ph type="title"/>
          </p:nvPr>
        </p:nvSpPr>
        <p:spPr/>
        <p:txBody>
          <a:bodyPr/>
          <a:lstStyle/>
          <a:p>
            <a:r>
              <a:rPr lang="en-US"/>
              <a:t>Tooltips, Popovers and Modals</a:t>
            </a:r>
          </a:p>
        </p:txBody>
      </p:sp>
      <p:sp>
        <p:nvSpPr>
          <p:cNvPr id="3" name="Text Placeholder 2">
            <a:extLst>
              <a:ext uri="{FF2B5EF4-FFF2-40B4-BE49-F238E27FC236}">
                <a16:creationId xmlns:a16="http://schemas.microsoft.com/office/drawing/2014/main" id="{2D032ACD-1F5B-49C8-8664-DE345F168D9B}"/>
              </a:ext>
            </a:extLst>
          </p:cNvPr>
          <p:cNvSpPr>
            <a:spLocks noGrp="1"/>
          </p:cNvSpPr>
          <p:nvPr>
            <p:ph type="body" idx="1"/>
          </p:nvPr>
        </p:nvSpPr>
        <p:spPr/>
        <p:txBody>
          <a:bodyPr>
            <a:normAutofit lnSpcReduction="10000"/>
          </a:bodyPr>
          <a:lstStyle/>
          <a:p>
            <a:pPr algn="just"/>
            <a:r>
              <a:rPr lang="en-US"/>
              <a:t>Revealing content upon interacting with an  element on the web page</a:t>
            </a:r>
          </a:p>
          <a:p>
            <a:pPr algn="just"/>
            <a:r>
              <a:rPr lang="en-US"/>
              <a:t>Information displayed as an overlay</a:t>
            </a:r>
          </a:p>
          <a:p>
            <a:pPr algn="just"/>
            <a:r>
              <a:rPr lang="en-US"/>
              <a:t>Order of flexibility:</a:t>
            </a:r>
          </a:p>
          <a:p>
            <a:pPr algn="just"/>
            <a:r>
              <a:rPr lang="en-US"/>
              <a:t>Tooltip </a:t>
            </a:r>
            <a:r>
              <a:rPr lang="en-US">
                <a:sym typeface="Wingdings" pitchFamily="2" charset="2"/>
              </a:rPr>
              <a:t></a:t>
            </a:r>
            <a:r>
              <a:rPr lang="en-US"/>
              <a:t> Popover </a:t>
            </a:r>
            <a:r>
              <a:rPr lang="en-US">
                <a:sym typeface="Wingdings" pitchFamily="2" charset="2"/>
              </a:rPr>
              <a:t></a:t>
            </a:r>
            <a:r>
              <a:rPr lang="en-US"/>
              <a:t> Modal</a:t>
            </a:r>
          </a:p>
          <a:p>
            <a:pPr algn="just"/>
            <a:r>
              <a:rPr lang="en-US"/>
              <a:t>Modal:</a:t>
            </a:r>
          </a:p>
          <a:p>
            <a:pPr lvl="1" algn="just"/>
            <a:r>
              <a:rPr lang="en-US"/>
              <a:t>More detailed information can be presented than tooltips and popovers.</a:t>
            </a:r>
          </a:p>
          <a:p>
            <a:pPr lvl="1" algn="just"/>
            <a:r>
              <a:rPr lang="en-US"/>
              <a:t>Modal contains header, body and footer.</a:t>
            </a:r>
          </a:p>
          <a:p>
            <a:pPr lvl="1" algn="just"/>
            <a:r>
              <a:rPr lang="en-US"/>
              <a:t>Can use the Bootstrap grid in the body to organize content.</a:t>
            </a:r>
          </a:p>
          <a:p>
            <a:pPr lvl="1" algn="just"/>
            <a:endParaRPr lang="en-US"/>
          </a:p>
        </p:txBody>
      </p:sp>
      <p:sp>
        <p:nvSpPr>
          <p:cNvPr id="4" name="Slide Number Placeholder 3">
            <a:extLst>
              <a:ext uri="{FF2B5EF4-FFF2-40B4-BE49-F238E27FC236}">
                <a16:creationId xmlns:a16="http://schemas.microsoft.com/office/drawing/2014/main" id="{409B7ACC-BB3F-4059-8963-19E28F093D77}"/>
              </a:ext>
            </a:extLst>
          </p:cNvPr>
          <p:cNvSpPr>
            <a:spLocks noGrp="1"/>
          </p:cNvSpPr>
          <p:nvPr>
            <p:ph type="sldNum" idx="12"/>
          </p:nvPr>
        </p:nvSpPr>
        <p:spPr/>
        <p:txBody>
          <a:bodyPr/>
          <a:lstStyle/>
          <a:p>
            <a:fld id="{00000000-1234-1234-1234-123412341234}" type="slidenum">
              <a:rPr lang="en-US" smtClean="0"/>
              <a:pPr/>
              <a:t>37</a:t>
            </a:fld>
            <a:endParaRPr lang="en-US"/>
          </a:p>
        </p:txBody>
      </p:sp>
    </p:spTree>
    <p:extLst>
      <p:ext uri="{BB962C8B-B14F-4D97-AF65-F5344CB8AC3E}">
        <p14:creationId xmlns:p14="http://schemas.microsoft.com/office/powerpoint/2010/main" val="1921387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152B-EDC1-49CC-BD14-5E3691E1E769}"/>
              </a:ext>
            </a:extLst>
          </p:cNvPr>
          <p:cNvSpPr>
            <a:spLocks noGrp="1"/>
          </p:cNvSpPr>
          <p:nvPr>
            <p:ph type="title"/>
          </p:nvPr>
        </p:nvSpPr>
        <p:spPr/>
        <p:txBody>
          <a:bodyPr/>
          <a:lstStyle/>
          <a:p>
            <a:r>
              <a:rPr lang="en-US"/>
              <a:t>Tooltips</a:t>
            </a:r>
          </a:p>
        </p:txBody>
      </p:sp>
      <p:sp>
        <p:nvSpPr>
          <p:cNvPr id="3" name="Text Placeholder 2">
            <a:extLst>
              <a:ext uri="{FF2B5EF4-FFF2-40B4-BE49-F238E27FC236}">
                <a16:creationId xmlns:a16="http://schemas.microsoft.com/office/drawing/2014/main" id="{17395BB4-2784-4411-9ED6-A9AF8D72C058}"/>
              </a:ext>
            </a:extLst>
          </p:cNvPr>
          <p:cNvSpPr>
            <a:spLocks noGrp="1"/>
          </p:cNvSpPr>
          <p:nvPr>
            <p:ph type="body" idx="1"/>
          </p:nvPr>
        </p:nvSpPr>
        <p:spPr/>
        <p:txBody>
          <a:bodyPr/>
          <a:lstStyle/>
          <a:p>
            <a:r>
              <a:rPr lang="en-US"/>
              <a:t>Custom tooltips</a:t>
            </a:r>
          </a:p>
          <a:p>
            <a:endParaRPr lang="en-US"/>
          </a:p>
          <a:p>
            <a:endParaRPr lang="en-US"/>
          </a:p>
          <a:p>
            <a:endParaRPr lang="en-US"/>
          </a:p>
          <a:p>
            <a:r>
              <a:rPr lang="en-US"/>
              <a:t>Directions</a:t>
            </a:r>
          </a:p>
          <a:p>
            <a:endParaRPr lang="en-US"/>
          </a:p>
        </p:txBody>
      </p:sp>
      <p:sp>
        <p:nvSpPr>
          <p:cNvPr id="4" name="Slide Number Placeholder 3">
            <a:extLst>
              <a:ext uri="{FF2B5EF4-FFF2-40B4-BE49-F238E27FC236}">
                <a16:creationId xmlns:a16="http://schemas.microsoft.com/office/drawing/2014/main" id="{00581C5A-4461-4C87-A4E6-14544009DCA7}"/>
              </a:ext>
            </a:extLst>
          </p:cNvPr>
          <p:cNvSpPr>
            <a:spLocks noGrp="1"/>
          </p:cNvSpPr>
          <p:nvPr>
            <p:ph type="sldNum" idx="12"/>
          </p:nvPr>
        </p:nvSpPr>
        <p:spPr/>
        <p:txBody>
          <a:bodyPr/>
          <a:lstStyle/>
          <a:p>
            <a:fld id="{00000000-1234-1234-1234-123412341234}" type="slidenum">
              <a:rPr lang="en-US" smtClean="0"/>
              <a:pPr/>
              <a:t>38</a:t>
            </a:fld>
            <a:endParaRPr lang="en-US"/>
          </a:p>
        </p:txBody>
      </p:sp>
      <p:pic>
        <p:nvPicPr>
          <p:cNvPr id="6" name="Picture 5">
            <a:extLst>
              <a:ext uri="{FF2B5EF4-FFF2-40B4-BE49-F238E27FC236}">
                <a16:creationId xmlns:a16="http://schemas.microsoft.com/office/drawing/2014/main" id="{1C6B3C3A-E1E9-45E6-9E14-2550479CAE13}"/>
              </a:ext>
            </a:extLst>
          </p:cNvPr>
          <p:cNvPicPr>
            <a:picLocks noChangeAspect="1"/>
          </p:cNvPicPr>
          <p:nvPr/>
        </p:nvPicPr>
        <p:blipFill>
          <a:blip r:embed="rId2"/>
          <a:stretch>
            <a:fillRect/>
          </a:stretch>
        </p:blipFill>
        <p:spPr>
          <a:xfrm>
            <a:off x="1644517" y="2914578"/>
            <a:ext cx="1648055" cy="514422"/>
          </a:xfrm>
          <a:prstGeom prst="rect">
            <a:avLst/>
          </a:prstGeom>
        </p:spPr>
      </p:pic>
      <p:pic>
        <p:nvPicPr>
          <p:cNvPr id="8" name="Picture 7">
            <a:extLst>
              <a:ext uri="{FF2B5EF4-FFF2-40B4-BE49-F238E27FC236}">
                <a16:creationId xmlns:a16="http://schemas.microsoft.com/office/drawing/2014/main" id="{A2CBEC31-FF67-4BE3-AA42-CE3DBD516B93}"/>
              </a:ext>
            </a:extLst>
          </p:cNvPr>
          <p:cNvPicPr>
            <a:picLocks noChangeAspect="1"/>
          </p:cNvPicPr>
          <p:nvPr/>
        </p:nvPicPr>
        <p:blipFill>
          <a:blip r:embed="rId3"/>
          <a:stretch>
            <a:fillRect/>
          </a:stretch>
        </p:blipFill>
        <p:spPr>
          <a:xfrm>
            <a:off x="1253937" y="2182518"/>
            <a:ext cx="2429214" cy="714475"/>
          </a:xfrm>
          <a:prstGeom prst="rect">
            <a:avLst/>
          </a:prstGeom>
        </p:spPr>
      </p:pic>
      <p:pic>
        <p:nvPicPr>
          <p:cNvPr id="10" name="Picture 9">
            <a:extLst>
              <a:ext uri="{FF2B5EF4-FFF2-40B4-BE49-F238E27FC236}">
                <a16:creationId xmlns:a16="http://schemas.microsoft.com/office/drawing/2014/main" id="{9EE98308-2788-427E-AD88-4A6B74B3DAED}"/>
              </a:ext>
            </a:extLst>
          </p:cNvPr>
          <p:cNvPicPr>
            <a:picLocks noChangeAspect="1"/>
          </p:cNvPicPr>
          <p:nvPr/>
        </p:nvPicPr>
        <p:blipFill>
          <a:blip r:embed="rId4"/>
          <a:stretch>
            <a:fillRect/>
          </a:stretch>
        </p:blipFill>
        <p:spPr>
          <a:xfrm>
            <a:off x="4866370" y="51918"/>
            <a:ext cx="6487430" cy="1543265"/>
          </a:xfrm>
          <a:prstGeom prst="rect">
            <a:avLst/>
          </a:prstGeom>
        </p:spPr>
      </p:pic>
      <p:pic>
        <p:nvPicPr>
          <p:cNvPr id="12" name="Picture 11">
            <a:extLst>
              <a:ext uri="{FF2B5EF4-FFF2-40B4-BE49-F238E27FC236}">
                <a16:creationId xmlns:a16="http://schemas.microsoft.com/office/drawing/2014/main" id="{A8B03144-14E4-4747-A989-9164AA487548}"/>
              </a:ext>
            </a:extLst>
          </p:cNvPr>
          <p:cNvPicPr>
            <a:picLocks noChangeAspect="1"/>
          </p:cNvPicPr>
          <p:nvPr/>
        </p:nvPicPr>
        <p:blipFill>
          <a:blip r:embed="rId5"/>
          <a:stretch>
            <a:fillRect/>
          </a:stretch>
        </p:blipFill>
        <p:spPr>
          <a:xfrm>
            <a:off x="1253937" y="4681711"/>
            <a:ext cx="8773749" cy="581106"/>
          </a:xfrm>
          <a:prstGeom prst="rect">
            <a:avLst/>
          </a:prstGeom>
        </p:spPr>
      </p:pic>
      <p:sp>
        <p:nvSpPr>
          <p:cNvPr id="14" name="TextBox 13">
            <a:extLst>
              <a:ext uri="{FF2B5EF4-FFF2-40B4-BE49-F238E27FC236}">
                <a16:creationId xmlns:a16="http://schemas.microsoft.com/office/drawing/2014/main" id="{3ECAE073-8744-48EB-9103-F4335ADBABF2}"/>
              </a:ext>
            </a:extLst>
          </p:cNvPr>
          <p:cNvSpPr txBox="1"/>
          <p:nvPr/>
        </p:nvSpPr>
        <p:spPr>
          <a:xfrm>
            <a:off x="1253937" y="6125570"/>
            <a:ext cx="6094324" cy="307777"/>
          </a:xfrm>
          <a:prstGeom prst="rect">
            <a:avLst/>
          </a:prstGeom>
          <a:noFill/>
        </p:spPr>
        <p:txBody>
          <a:bodyPr wrap="square">
            <a:spAutoFit/>
          </a:bodyPr>
          <a:lstStyle/>
          <a:p>
            <a:r>
              <a:rPr lang="en-US">
                <a:hlinkClick r:id="rId6"/>
              </a:rPr>
              <a:t>https://getbootstrap.com/docs/5.3/components/tooltips/</a:t>
            </a:r>
            <a:r>
              <a:rPr lang="en-US"/>
              <a:t> </a:t>
            </a:r>
          </a:p>
        </p:txBody>
      </p:sp>
      <p:pic>
        <p:nvPicPr>
          <p:cNvPr id="16" name="Picture 15">
            <a:extLst>
              <a:ext uri="{FF2B5EF4-FFF2-40B4-BE49-F238E27FC236}">
                <a16:creationId xmlns:a16="http://schemas.microsoft.com/office/drawing/2014/main" id="{391ADDDC-4B63-485B-9B95-E7F5B4944AF3}"/>
              </a:ext>
            </a:extLst>
          </p:cNvPr>
          <p:cNvPicPr>
            <a:picLocks noChangeAspect="1"/>
          </p:cNvPicPr>
          <p:nvPr/>
        </p:nvPicPr>
        <p:blipFill>
          <a:blip r:embed="rId7"/>
          <a:stretch>
            <a:fillRect/>
          </a:stretch>
        </p:blipFill>
        <p:spPr>
          <a:xfrm>
            <a:off x="1442636" y="4243500"/>
            <a:ext cx="1247949" cy="438211"/>
          </a:xfrm>
          <a:prstGeom prst="rect">
            <a:avLst/>
          </a:prstGeom>
        </p:spPr>
      </p:pic>
      <p:pic>
        <p:nvPicPr>
          <p:cNvPr id="18" name="Picture 17">
            <a:extLst>
              <a:ext uri="{FF2B5EF4-FFF2-40B4-BE49-F238E27FC236}">
                <a16:creationId xmlns:a16="http://schemas.microsoft.com/office/drawing/2014/main" id="{4E123F51-A027-49CD-B53D-3203796B88DC}"/>
              </a:ext>
            </a:extLst>
          </p:cNvPr>
          <p:cNvPicPr>
            <a:picLocks noChangeAspect="1"/>
          </p:cNvPicPr>
          <p:nvPr/>
        </p:nvPicPr>
        <p:blipFill>
          <a:blip r:embed="rId8"/>
          <a:stretch>
            <a:fillRect/>
          </a:stretch>
        </p:blipFill>
        <p:spPr>
          <a:xfrm>
            <a:off x="4506960" y="4842191"/>
            <a:ext cx="1371791" cy="371527"/>
          </a:xfrm>
          <a:prstGeom prst="rect">
            <a:avLst/>
          </a:prstGeom>
        </p:spPr>
      </p:pic>
      <p:pic>
        <p:nvPicPr>
          <p:cNvPr id="20" name="Picture 19">
            <a:extLst>
              <a:ext uri="{FF2B5EF4-FFF2-40B4-BE49-F238E27FC236}">
                <a16:creationId xmlns:a16="http://schemas.microsoft.com/office/drawing/2014/main" id="{13765A29-C748-4975-BDB5-78E5F92B1C4B}"/>
              </a:ext>
            </a:extLst>
          </p:cNvPr>
          <p:cNvPicPr>
            <a:picLocks noChangeAspect="1"/>
          </p:cNvPicPr>
          <p:nvPr/>
        </p:nvPicPr>
        <p:blipFill>
          <a:blip r:embed="rId9"/>
          <a:stretch>
            <a:fillRect/>
          </a:stretch>
        </p:blipFill>
        <p:spPr>
          <a:xfrm>
            <a:off x="4878704" y="5238373"/>
            <a:ext cx="1524213" cy="428685"/>
          </a:xfrm>
          <a:prstGeom prst="rect">
            <a:avLst/>
          </a:prstGeom>
        </p:spPr>
      </p:pic>
      <p:pic>
        <p:nvPicPr>
          <p:cNvPr id="22" name="Picture 21">
            <a:extLst>
              <a:ext uri="{FF2B5EF4-FFF2-40B4-BE49-F238E27FC236}">
                <a16:creationId xmlns:a16="http://schemas.microsoft.com/office/drawing/2014/main" id="{0228E257-AE8F-41AB-BBD8-11B89BC83DA8}"/>
              </a:ext>
            </a:extLst>
          </p:cNvPr>
          <p:cNvPicPr>
            <a:picLocks noChangeAspect="1"/>
          </p:cNvPicPr>
          <p:nvPr/>
        </p:nvPicPr>
        <p:blipFill>
          <a:blip r:embed="rId10"/>
          <a:stretch>
            <a:fillRect/>
          </a:stretch>
        </p:blipFill>
        <p:spPr>
          <a:xfrm>
            <a:off x="5298760" y="4600004"/>
            <a:ext cx="1267002" cy="323895"/>
          </a:xfrm>
          <a:prstGeom prst="rect">
            <a:avLst/>
          </a:prstGeom>
        </p:spPr>
      </p:pic>
      <p:pic>
        <p:nvPicPr>
          <p:cNvPr id="24" name="Picture 23">
            <a:extLst>
              <a:ext uri="{FF2B5EF4-FFF2-40B4-BE49-F238E27FC236}">
                <a16:creationId xmlns:a16="http://schemas.microsoft.com/office/drawing/2014/main" id="{C493FB41-49DC-49C9-BE2A-3C770556D499}"/>
              </a:ext>
            </a:extLst>
          </p:cNvPr>
          <p:cNvPicPr>
            <a:picLocks noChangeAspect="1"/>
          </p:cNvPicPr>
          <p:nvPr/>
        </p:nvPicPr>
        <p:blipFill>
          <a:blip r:embed="rId11"/>
          <a:stretch>
            <a:fillRect/>
          </a:stretch>
        </p:blipFill>
        <p:spPr>
          <a:xfrm>
            <a:off x="8178622" y="4306811"/>
            <a:ext cx="1562318" cy="409632"/>
          </a:xfrm>
          <a:prstGeom prst="rect">
            <a:avLst/>
          </a:prstGeom>
        </p:spPr>
      </p:pic>
      <p:pic>
        <p:nvPicPr>
          <p:cNvPr id="26" name="Picture 25">
            <a:extLst>
              <a:ext uri="{FF2B5EF4-FFF2-40B4-BE49-F238E27FC236}">
                <a16:creationId xmlns:a16="http://schemas.microsoft.com/office/drawing/2014/main" id="{4ADF7BB9-BC6B-4F22-A48B-B2654E4A2075}"/>
              </a:ext>
            </a:extLst>
          </p:cNvPr>
          <p:cNvPicPr>
            <a:picLocks noChangeAspect="1"/>
          </p:cNvPicPr>
          <p:nvPr/>
        </p:nvPicPr>
        <p:blipFill>
          <a:blip r:embed="rId12"/>
          <a:stretch>
            <a:fillRect/>
          </a:stretch>
        </p:blipFill>
        <p:spPr>
          <a:xfrm>
            <a:off x="4849958" y="1890496"/>
            <a:ext cx="6182588" cy="2038635"/>
          </a:xfrm>
          <a:prstGeom prst="rect">
            <a:avLst/>
          </a:prstGeom>
        </p:spPr>
      </p:pic>
    </p:spTree>
    <p:extLst>
      <p:ext uri="{BB962C8B-B14F-4D97-AF65-F5344CB8AC3E}">
        <p14:creationId xmlns:p14="http://schemas.microsoft.com/office/powerpoint/2010/main" val="258799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4C26-D473-4526-81E5-1EEA7EE7FD65}"/>
              </a:ext>
            </a:extLst>
          </p:cNvPr>
          <p:cNvSpPr>
            <a:spLocks noGrp="1"/>
          </p:cNvSpPr>
          <p:nvPr>
            <p:ph type="title"/>
          </p:nvPr>
        </p:nvSpPr>
        <p:spPr/>
        <p:txBody>
          <a:bodyPr/>
          <a:lstStyle/>
          <a:p>
            <a:r>
              <a:rPr lang="en-US"/>
              <a:t>Popovers</a:t>
            </a:r>
          </a:p>
        </p:txBody>
      </p:sp>
      <p:sp>
        <p:nvSpPr>
          <p:cNvPr id="3" name="Text Placeholder 2">
            <a:extLst>
              <a:ext uri="{FF2B5EF4-FFF2-40B4-BE49-F238E27FC236}">
                <a16:creationId xmlns:a16="http://schemas.microsoft.com/office/drawing/2014/main" id="{7CA22FB9-70BB-4D82-85FF-66FDB468CEA0}"/>
              </a:ext>
            </a:extLst>
          </p:cNvPr>
          <p:cNvSpPr>
            <a:spLocks noGrp="1"/>
          </p:cNvSpPr>
          <p:nvPr>
            <p:ph type="body" idx="1"/>
          </p:nvPr>
        </p:nvSpPr>
        <p:spPr>
          <a:xfrm>
            <a:off x="707571" y="1662502"/>
            <a:ext cx="10515600" cy="4351338"/>
          </a:xfrm>
        </p:spPr>
        <p:txBody>
          <a:bodyPr>
            <a:no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effectLst/>
                <a:latin typeface="+mj-lt"/>
              </a:rPr>
              <a:t> Popovers are opt-in for performance reasons, so </a:t>
            </a:r>
            <a:r>
              <a:rPr kumimoji="0" lang="en-US" altLang="en-US" sz="2400" b="1" i="0" u="none" strike="noStrike" cap="none" normalizeH="0" baseline="0">
                <a:ln>
                  <a:noFill/>
                </a:ln>
                <a:effectLst/>
                <a:latin typeface="+mj-lt"/>
              </a:rPr>
              <a:t>you must initialize them yourself</a:t>
            </a:r>
            <a:r>
              <a:rPr kumimoji="0" lang="en-US" altLang="en-US" sz="2400" b="0" i="0" u="none" strike="noStrike" cap="none" normalizeH="0" baseline="0">
                <a:ln>
                  <a:noFill/>
                </a:ln>
                <a:effectLst/>
                <a:latin typeface="+mj-lt"/>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effectLst/>
                <a:latin typeface="+mj-lt"/>
              </a:rPr>
              <a:t> Zero-length title and content values will never show a popover.</a:t>
            </a:r>
          </a:p>
          <a:p>
            <a:pPr algn="just"/>
            <a:endParaRPr lang="en-US" sz="2400">
              <a:latin typeface="+mj-lt"/>
            </a:endParaRPr>
          </a:p>
        </p:txBody>
      </p:sp>
      <p:sp>
        <p:nvSpPr>
          <p:cNvPr id="4" name="Slide Number Placeholder 3">
            <a:extLst>
              <a:ext uri="{FF2B5EF4-FFF2-40B4-BE49-F238E27FC236}">
                <a16:creationId xmlns:a16="http://schemas.microsoft.com/office/drawing/2014/main" id="{DC4300C5-1A05-48C4-93FD-C0A8C483BC26}"/>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8" name="TextBox 7">
            <a:extLst>
              <a:ext uri="{FF2B5EF4-FFF2-40B4-BE49-F238E27FC236}">
                <a16:creationId xmlns:a16="http://schemas.microsoft.com/office/drawing/2014/main" id="{5311CEB1-34D6-428C-9AEF-F9A7F45421AC}"/>
              </a:ext>
            </a:extLst>
          </p:cNvPr>
          <p:cNvSpPr txBox="1"/>
          <p:nvPr/>
        </p:nvSpPr>
        <p:spPr>
          <a:xfrm>
            <a:off x="1057589" y="6083902"/>
            <a:ext cx="6094324" cy="307777"/>
          </a:xfrm>
          <a:prstGeom prst="rect">
            <a:avLst/>
          </a:prstGeom>
          <a:noFill/>
        </p:spPr>
        <p:txBody>
          <a:bodyPr wrap="square">
            <a:spAutoFit/>
          </a:bodyPr>
          <a:lstStyle/>
          <a:p>
            <a:r>
              <a:rPr lang="en-US">
                <a:hlinkClick r:id="rId2"/>
              </a:rPr>
              <a:t>https://getbootstrap.com/docs/5.3/components/popovers/</a:t>
            </a:r>
            <a:r>
              <a:rPr lang="en-US"/>
              <a:t> </a:t>
            </a:r>
          </a:p>
        </p:txBody>
      </p:sp>
      <p:pic>
        <p:nvPicPr>
          <p:cNvPr id="10" name="Picture 9">
            <a:extLst>
              <a:ext uri="{FF2B5EF4-FFF2-40B4-BE49-F238E27FC236}">
                <a16:creationId xmlns:a16="http://schemas.microsoft.com/office/drawing/2014/main" id="{84130984-77ED-4836-B5BB-381FA874C78B}"/>
              </a:ext>
            </a:extLst>
          </p:cNvPr>
          <p:cNvPicPr>
            <a:picLocks noChangeAspect="1"/>
          </p:cNvPicPr>
          <p:nvPr/>
        </p:nvPicPr>
        <p:blipFill>
          <a:blip r:embed="rId3"/>
          <a:stretch>
            <a:fillRect/>
          </a:stretch>
        </p:blipFill>
        <p:spPr>
          <a:xfrm>
            <a:off x="707571" y="3257065"/>
            <a:ext cx="2915057" cy="581106"/>
          </a:xfrm>
          <a:prstGeom prst="rect">
            <a:avLst/>
          </a:prstGeom>
        </p:spPr>
      </p:pic>
      <p:pic>
        <p:nvPicPr>
          <p:cNvPr id="12" name="Picture 11">
            <a:extLst>
              <a:ext uri="{FF2B5EF4-FFF2-40B4-BE49-F238E27FC236}">
                <a16:creationId xmlns:a16="http://schemas.microsoft.com/office/drawing/2014/main" id="{761DCA2B-2F41-4EF1-96F1-C7FD9C03BB04}"/>
              </a:ext>
            </a:extLst>
          </p:cNvPr>
          <p:cNvPicPr>
            <a:picLocks noChangeAspect="1"/>
          </p:cNvPicPr>
          <p:nvPr/>
        </p:nvPicPr>
        <p:blipFill>
          <a:blip r:embed="rId4"/>
          <a:stretch>
            <a:fillRect/>
          </a:stretch>
        </p:blipFill>
        <p:spPr>
          <a:xfrm>
            <a:off x="3542242" y="2890137"/>
            <a:ext cx="3093771" cy="1258191"/>
          </a:xfrm>
          <a:prstGeom prst="rect">
            <a:avLst/>
          </a:prstGeom>
        </p:spPr>
      </p:pic>
      <p:sp>
        <p:nvSpPr>
          <p:cNvPr id="13" name="Rectangle 3">
            <a:extLst>
              <a:ext uri="{FF2B5EF4-FFF2-40B4-BE49-F238E27FC236}">
                <a16:creationId xmlns:a16="http://schemas.microsoft.com/office/drawing/2014/main" id="{D056F2F5-18B6-4A8F-BF6E-47F281AE014B}"/>
              </a:ext>
            </a:extLst>
          </p:cNvPr>
          <p:cNvSpPr>
            <a:spLocks noChangeArrowheads="1"/>
          </p:cNvSpPr>
          <p:nvPr/>
        </p:nvSpPr>
        <p:spPr bwMode="auto">
          <a:xfrm>
            <a:off x="838200" y="4341509"/>
            <a:ext cx="10255179" cy="14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&lt;</a:t>
            </a:r>
            <a:r>
              <a:rPr kumimoji="0" lang="en-US" altLang="en-US" sz="1800" b="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button</a:t>
            </a:r>
            <a:r>
              <a:rPr kumimoji="0" lang="en-US" altLang="en-US" sz="1800"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 type</a:t>
            </a: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"button" class</a:t>
            </a: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"btn btn-lg btn-danger" data-bs-toggle</a:t>
            </a: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"popover" data-bs-title</a:t>
            </a: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"Popover title" data-bs-content</a:t>
            </a: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"And here's some amazing content. It's very engaging. Right?"&gt;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Click to toggle popover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&lt;/</a:t>
            </a:r>
            <a:r>
              <a:rPr kumimoji="0" lang="en-US" altLang="en-US" sz="1800" b="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button</a:t>
            </a:r>
            <a:r>
              <a:rPr kumimoji="0" lang="en-US" altLang="en-US" sz="1800" b="0" i="0" u="none" strike="noStrike" cap="none" normalizeH="0" baseline="0">
                <a:ln>
                  <a:noFill/>
                </a:ln>
                <a:solidFill>
                  <a:srgbClr val="212529"/>
                </a:solidFill>
                <a:effectLst/>
                <a:latin typeface="Courier New" panose="02070309020205020404" pitchFamily="49" charset="0"/>
                <a:cs typeface="Courier New" panose="02070309020205020404" pitchFamily="49" charset="0"/>
              </a:rPr>
              <a:t>&gt;</a:t>
            </a: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 </a:t>
            </a:r>
          </a:p>
        </p:txBody>
      </p:sp>
      <p:pic>
        <p:nvPicPr>
          <p:cNvPr id="15" name="Picture 14">
            <a:extLst>
              <a:ext uri="{FF2B5EF4-FFF2-40B4-BE49-F238E27FC236}">
                <a16:creationId xmlns:a16="http://schemas.microsoft.com/office/drawing/2014/main" id="{0F61401D-1C77-44C6-85E5-4131FAC691EF}"/>
              </a:ext>
            </a:extLst>
          </p:cNvPr>
          <p:cNvPicPr>
            <a:picLocks noChangeAspect="1"/>
          </p:cNvPicPr>
          <p:nvPr/>
        </p:nvPicPr>
        <p:blipFill>
          <a:blip r:embed="rId5"/>
          <a:stretch>
            <a:fillRect/>
          </a:stretch>
        </p:blipFill>
        <p:spPr>
          <a:xfrm>
            <a:off x="4310602" y="5520222"/>
            <a:ext cx="7268589" cy="504895"/>
          </a:xfrm>
          <a:prstGeom prst="rect">
            <a:avLst/>
          </a:prstGeom>
        </p:spPr>
      </p:pic>
      <p:pic>
        <p:nvPicPr>
          <p:cNvPr id="17" name="Picture 16">
            <a:extLst>
              <a:ext uri="{FF2B5EF4-FFF2-40B4-BE49-F238E27FC236}">
                <a16:creationId xmlns:a16="http://schemas.microsoft.com/office/drawing/2014/main" id="{A7D48AE2-680E-43CF-8EAB-5442D62A01DC}"/>
              </a:ext>
            </a:extLst>
          </p:cNvPr>
          <p:cNvPicPr>
            <a:picLocks noChangeAspect="1"/>
          </p:cNvPicPr>
          <p:nvPr/>
        </p:nvPicPr>
        <p:blipFill>
          <a:blip r:embed="rId6"/>
          <a:stretch>
            <a:fillRect/>
          </a:stretch>
        </p:blipFill>
        <p:spPr>
          <a:xfrm>
            <a:off x="6727149" y="3310336"/>
            <a:ext cx="5344271" cy="562053"/>
          </a:xfrm>
          <a:prstGeom prst="rect">
            <a:avLst/>
          </a:prstGeom>
        </p:spPr>
      </p:pic>
    </p:spTree>
    <p:extLst>
      <p:ext uri="{BB962C8B-B14F-4D97-AF65-F5344CB8AC3E}">
        <p14:creationId xmlns:p14="http://schemas.microsoft.com/office/powerpoint/2010/main" val="230491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9729-9A94-4453-8F60-7FE1C238875A}"/>
              </a:ext>
            </a:extLst>
          </p:cNvPr>
          <p:cNvSpPr>
            <a:spLocks noGrp="1"/>
          </p:cNvSpPr>
          <p:nvPr>
            <p:ph type="title"/>
          </p:nvPr>
        </p:nvSpPr>
        <p:spPr/>
        <p:txBody>
          <a:bodyPr/>
          <a:lstStyle/>
          <a:p>
            <a:r>
              <a:rPr lang="en-US"/>
              <a:t>What are front-end UI frameworks?</a:t>
            </a:r>
          </a:p>
        </p:txBody>
      </p:sp>
      <p:sp>
        <p:nvSpPr>
          <p:cNvPr id="3" name="Text Placeholder 2">
            <a:extLst>
              <a:ext uri="{FF2B5EF4-FFF2-40B4-BE49-F238E27FC236}">
                <a16:creationId xmlns:a16="http://schemas.microsoft.com/office/drawing/2014/main" id="{6C2FA08C-740C-4345-9589-9283449C6774}"/>
              </a:ext>
            </a:extLst>
          </p:cNvPr>
          <p:cNvSpPr>
            <a:spLocks noGrp="1"/>
          </p:cNvSpPr>
          <p:nvPr>
            <p:ph type="body" idx="1"/>
          </p:nvPr>
        </p:nvSpPr>
        <p:spPr/>
        <p:txBody>
          <a:bodyPr/>
          <a:lstStyle/>
          <a:p>
            <a:pPr marL="344488" lvl="0" indent="-344488" algn="l" rtl="0">
              <a:lnSpc>
                <a:spcPct val="150000"/>
              </a:lnSpc>
              <a:spcBef>
                <a:spcPts val="0"/>
              </a:spcBef>
              <a:spcAft>
                <a:spcPts val="0"/>
              </a:spcAft>
              <a:buSzPts val="1680"/>
              <a:buChar char="◆"/>
            </a:pPr>
            <a:r>
              <a:rPr lang="en-US"/>
              <a:t>Collection of ready-to-use HTML, CSS and  JavaScript templates for UI components:</a:t>
            </a:r>
          </a:p>
          <a:p>
            <a:pPr marL="685800" lvl="1" indent="-341313" algn="l" rtl="0">
              <a:lnSpc>
                <a:spcPct val="150000"/>
              </a:lnSpc>
              <a:spcBef>
                <a:spcPts val="500"/>
              </a:spcBef>
              <a:spcAft>
                <a:spcPts val="0"/>
              </a:spcAft>
              <a:buSzPts val="1920"/>
              <a:buChar char="▪"/>
            </a:pPr>
            <a:r>
              <a:rPr lang="en-US"/>
              <a:t>Typography, Forms, Buttons, Tables, Navigations,  Dropdowns, Alerts, Modals, Tabs, Accordion,  Carousel etc.</a:t>
            </a:r>
          </a:p>
          <a:p>
            <a:endParaRPr lang="en-US"/>
          </a:p>
        </p:txBody>
      </p:sp>
      <p:sp>
        <p:nvSpPr>
          <p:cNvPr id="4" name="Slide Number Placeholder 3">
            <a:extLst>
              <a:ext uri="{FF2B5EF4-FFF2-40B4-BE49-F238E27FC236}">
                <a16:creationId xmlns:a16="http://schemas.microsoft.com/office/drawing/2014/main" id="{12EF5CA2-84F9-444A-8933-3B4518FC92A9}"/>
              </a:ext>
            </a:extLst>
          </p:cNvPr>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4098654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9C4C-4BA2-4E3D-AA2A-63A5193A453E}"/>
              </a:ext>
            </a:extLst>
          </p:cNvPr>
          <p:cNvSpPr>
            <a:spLocks noGrp="1"/>
          </p:cNvSpPr>
          <p:nvPr>
            <p:ph type="title"/>
          </p:nvPr>
        </p:nvSpPr>
        <p:spPr/>
        <p:txBody>
          <a:bodyPr/>
          <a:lstStyle/>
          <a:p>
            <a:r>
              <a:rPr lang="en-US"/>
              <a:t>Modals</a:t>
            </a:r>
          </a:p>
        </p:txBody>
      </p:sp>
      <p:sp>
        <p:nvSpPr>
          <p:cNvPr id="3" name="Text Placeholder 2">
            <a:extLst>
              <a:ext uri="{FF2B5EF4-FFF2-40B4-BE49-F238E27FC236}">
                <a16:creationId xmlns:a16="http://schemas.microsoft.com/office/drawing/2014/main" id="{FD1CD410-4230-4E1A-A26A-AE56DE7F32D3}"/>
              </a:ext>
            </a:extLst>
          </p:cNvPr>
          <p:cNvSpPr>
            <a:spLocks noGrp="1"/>
          </p:cNvSpPr>
          <p:nvPr>
            <p:ph type="body" idx="1"/>
          </p:nvPr>
        </p:nvSpPr>
        <p:spPr/>
        <p:txBody>
          <a:bodyPr>
            <a:normAutofit/>
          </a:bodyPr>
          <a:lstStyle/>
          <a:p>
            <a:pPr algn="just"/>
            <a:r>
              <a:rPr lang="en-US" sz="2400"/>
              <a:t>Clicking on the modal “backdrop” will automatically close the modal. </a:t>
            </a:r>
          </a:p>
          <a:p>
            <a:pPr algn="just"/>
            <a:r>
              <a:rPr lang="en-US" sz="2400"/>
              <a:t>Bootstrap only supports one modal window at a time. Nested modals aren’t supported as we believe them to be poor user experiences.</a:t>
            </a:r>
          </a:p>
        </p:txBody>
      </p:sp>
      <p:sp>
        <p:nvSpPr>
          <p:cNvPr id="4" name="Slide Number Placeholder 3">
            <a:extLst>
              <a:ext uri="{FF2B5EF4-FFF2-40B4-BE49-F238E27FC236}">
                <a16:creationId xmlns:a16="http://schemas.microsoft.com/office/drawing/2014/main" id="{84F63C5A-4282-443D-A055-CABE214782A6}"/>
              </a:ext>
            </a:extLst>
          </p:cNvPr>
          <p:cNvSpPr>
            <a:spLocks noGrp="1"/>
          </p:cNvSpPr>
          <p:nvPr>
            <p:ph type="sldNum" idx="12"/>
          </p:nvPr>
        </p:nvSpPr>
        <p:spPr/>
        <p:txBody>
          <a:bodyPr/>
          <a:lstStyle/>
          <a:p>
            <a:fld id="{00000000-1234-1234-1234-123412341234}" type="slidenum">
              <a:rPr lang="en-US" smtClean="0"/>
              <a:pPr/>
              <a:t>40</a:t>
            </a:fld>
            <a:endParaRPr lang="en-US"/>
          </a:p>
        </p:txBody>
      </p:sp>
      <p:pic>
        <p:nvPicPr>
          <p:cNvPr id="6" name="Picture 5">
            <a:extLst>
              <a:ext uri="{FF2B5EF4-FFF2-40B4-BE49-F238E27FC236}">
                <a16:creationId xmlns:a16="http://schemas.microsoft.com/office/drawing/2014/main" id="{D397F30D-BFA7-4178-B0D4-DFBF0E0052FB}"/>
              </a:ext>
            </a:extLst>
          </p:cNvPr>
          <p:cNvPicPr>
            <a:picLocks noChangeAspect="1"/>
          </p:cNvPicPr>
          <p:nvPr/>
        </p:nvPicPr>
        <p:blipFill>
          <a:blip r:embed="rId2"/>
          <a:stretch>
            <a:fillRect/>
          </a:stretch>
        </p:blipFill>
        <p:spPr>
          <a:xfrm>
            <a:off x="7235582" y="3595583"/>
            <a:ext cx="4734586" cy="1495634"/>
          </a:xfrm>
          <a:prstGeom prst="rect">
            <a:avLst/>
          </a:prstGeom>
        </p:spPr>
      </p:pic>
      <p:pic>
        <p:nvPicPr>
          <p:cNvPr id="8" name="Picture 7">
            <a:extLst>
              <a:ext uri="{FF2B5EF4-FFF2-40B4-BE49-F238E27FC236}">
                <a16:creationId xmlns:a16="http://schemas.microsoft.com/office/drawing/2014/main" id="{2F7F2825-0B04-45DB-8BBF-6C7D381571CF}"/>
              </a:ext>
            </a:extLst>
          </p:cNvPr>
          <p:cNvPicPr>
            <a:picLocks noChangeAspect="1"/>
          </p:cNvPicPr>
          <p:nvPr/>
        </p:nvPicPr>
        <p:blipFill>
          <a:blip r:embed="rId3"/>
          <a:stretch>
            <a:fillRect/>
          </a:stretch>
        </p:blipFill>
        <p:spPr>
          <a:xfrm>
            <a:off x="838200" y="2912105"/>
            <a:ext cx="2038635" cy="466790"/>
          </a:xfrm>
          <a:prstGeom prst="rect">
            <a:avLst/>
          </a:prstGeom>
        </p:spPr>
      </p:pic>
      <p:pic>
        <p:nvPicPr>
          <p:cNvPr id="10" name="Picture 9">
            <a:extLst>
              <a:ext uri="{FF2B5EF4-FFF2-40B4-BE49-F238E27FC236}">
                <a16:creationId xmlns:a16="http://schemas.microsoft.com/office/drawing/2014/main" id="{685A2A03-C4DC-41AD-B90B-DA1B02A67304}"/>
              </a:ext>
            </a:extLst>
          </p:cNvPr>
          <p:cNvPicPr>
            <a:picLocks noChangeAspect="1"/>
          </p:cNvPicPr>
          <p:nvPr/>
        </p:nvPicPr>
        <p:blipFill>
          <a:blip r:embed="rId4"/>
          <a:stretch>
            <a:fillRect/>
          </a:stretch>
        </p:blipFill>
        <p:spPr>
          <a:xfrm>
            <a:off x="838200" y="3595583"/>
            <a:ext cx="5906324" cy="2438740"/>
          </a:xfrm>
          <a:prstGeom prst="rect">
            <a:avLst/>
          </a:prstGeom>
        </p:spPr>
      </p:pic>
      <p:sp>
        <p:nvSpPr>
          <p:cNvPr id="12" name="TextBox 11">
            <a:extLst>
              <a:ext uri="{FF2B5EF4-FFF2-40B4-BE49-F238E27FC236}">
                <a16:creationId xmlns:a16="http://schemas.microsoft.com/office/drawing/2014/main" id="{68321040-5719-4585-A724-265FBD1AE83F}"/>
              </a:ext>
            </a:extLst>
          </p:cNvPr>
          <p:cNvSpPr txBox="1"/>
          <p:nvPr/>
        </p:nvSpPr>
        <p:spPr>
          <a:xfrm>
            <a:off x="744200" y="6083902"/>
            <a:ext cx="6094324" cy="307777"/>
          </a:xfrm>
          <a:prstGeom prst="rect">
            <a:avLst/>
          </a:prstGeom>
          <a:noFill/>
        </p:spPr>
        <p:txBody>
          <a:bodyPr wrap="square">
            <a:spAutoFit/>
          </a:bodyPr>
          <a:lstStyle/>
          <a:p>
            <a:r>
              <a:rPr lang="en-US">
                <a:hlinkClick r:id="rId5"/>
              </a:rPr>
              <a:t>https://getbootstrap.com/docs/5.3/components/modal/</a:t>
            </a:r>
            <a:r>
              <a:rPr lang="en-US"/>
              <a:t> </a:t>
            </a:r>
          </a:p>
        </p:txBody>
      </p:sp>
    </p:spTree>
    <p:extLst>
      <p:ext uri="{BB962C8B-B14F-4D97-AF65-F5344CB8AC3E}">
        <p14:creationId xmlns:p14="http://schemas.microsoft.com/office/powerpoint/2010/main" val="2940312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30E1-F8D7-4649-9F6E-57368B9AA605}"/>
              </a:ext>
            </a:extLst>
          </p:cNvPr>
          <p:cNvSpPr>
            <a:spLocks noGrp="1"/>
          </p:cNvSpPr>
          <p:nvPr>
            <p:ph type="title"/>
          </p:nvPr>
        </p:nvSpPr>
        <p:spPr/>
        <p:txBody>
          <a:bodyPr/>
          <a:lstStyle/>
          <a:p>
            <a:r>
              <a:rPr lang="en-US"/>
              <a:t>Navbar, Navs &amp; Tabs</a:t>
            </a:r>
          </a:p>
        </p:txBody>
      </p:sp>
      <p:sp>
        <p:nvSpPr>
          <p:cNvPr id="3" name="Text Placeholder 2">
            <a:extLst>
              <a:ext uri="{FF2B5EF4-FFF2-40B4-BE49-F238E27FC236}">
                <a16:creationId xmlns:a16="http://schemas.microsoft.com/office/drawing/2014/main" id="{84A143FA-4C2B-466E-8105-8515899D7397}"/>
              </a:ext>
            </a:extLst>
          </p:cNvPr>
          <p:cNvSpPr>
            <a:spLocks noGrp="1"/>
          </p:cNvSpPr>
          <p:nvPr>
            <p:ph type="body" idx="1"/>
          </p:nvPr>
        </p:nvSpPr>
        <p:spPr/>
        <p:txBody>
          <a:bodyPr>
            <a:normAutofit lnSpcReduction="10000"/>
          </a:bodyPr>
          <a:lstStyle/>
          <a:p>
            <a:pPr algn="just"/>
            <a:r>
              <a:rPr lang="en-US"/>
              <a:t>Navbar:</a:t>
            </a:r>
          </a:p>
          <a:p>
            <a:pPr lvl="1" algn="just"/>
            <a:r>
              <a:rPr lang="en-US" sz="2000"/>
              <a:t>A common UI component used to create a navigation menu at the top of a webpage. </a:t>
            </a:r>
          </a:p>
          <a:p>
            <a:pPr algn="just"/>
            <a:r>
              <a:rPr lang="en-US"/>
              <a:t>Navs (Navigation):</a:t>
            </a:r>
          </a:p>
          <a:p>
            <a:pPr lvl="1" algn="just"/>
            <a:r>
              <a:rPr lang="en-US" sz="2000"/>
              <a:t>Navigation elements used to create a set of links or navigation items within a webpage. They can be horizontal or vertical and are often placed within a Navbar or a sidebar. </a:t>
            </a:r>
          </a:p>
          <a:p>
            <a:pPr algn="just"/>
            <a:r>
              <a:rPr lang="en-US"/>
              <a:t>Tabs:</a:t>
            </a:r>
          </a:p>
          <a:p>
            <a:pPr lvl="1" algn="just">
              <a:lnSpc>
                <a:spcPct val="100000"/>
              </a:lnSpc>
            </a:pPr>
            <a:r>
              <a:rPr lang="en-US" sz="2000"/>
              <a:t>Another type of navigation component that allows users to switch between different sections or views within a webpage, typically without having to navigate to a new page. Tabs are often displayed horizontally and consist of clickable labels or tabs that correspond to different content panels.</a:t>
            </a:r>
          </a:p>
        </p:txBody>
      </p:sp>
      <p:sp>
        <p:nvSpPr>
          <p:cNvPr id="4" name="Slide Number Placeholder 3">
            <a:extLst>
              <a:ext uri="{FF2B5EF4-FFF2-40B4-BE49-F238E27FC236}">
                <a16:creationId xmlns:a16="http://schemas.microsoft.com/office/drawing/2014/main" id="{68FE91E3-7F72-4BB5-AF70-4EAC0CBFE7A9}"/>
              </a:ext>
            </a:extLst>
          </p:cNvPr>
          <p:cNvSpPr>
            <a:spLocks noGrp="1"/>
          </p:cNvSpPr>
          <p:nvPr>
            <p:ph type="sldNum" idx="12"/>
          </p:nvPr>
        </p:nvSpPr>
        <p:spPr/>
        <p:txBody>
          <a:bodyPr/>
          <a:lstStyle/>
          <a:p>
            <a:fld id="{00000000-1234-1234-1234-123412341234}" type="slidenum">
              <a:rPr lang="en-US" smtClean="0"/>
              <a:pPr/>
              <a:t>41</a:t>
            </a:fld>
            <a:endParaRPr lang="en-US"/>
          </a:p>
        </p:txBody>
      </p:sp>
    </p:spTree>
    <p:extLst>
      <p:ext uri="{BB962C8B-B14F-4D97-AF65-F5344CB8AC3E}">
        <p14:creationId xmlns:p14="http://schemas.microsoft.com/office/powerpoint/2010/main" val="2215561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ECB0-A0E5-4F57-AAFD-1E4EA8D45851}"/>
              </a:ext>
            </a:extLst>
          </p:cNvPr>
          <p:cNvSpPr>
            <a:spLocks noGrp="1"/>
          </p:cNvSpPr>
          <p:nvPr>
            <p:ph type="title"/>
          </p:nvPr>
        </p:nvSpPr>
        <p:spPr/>
        <p:txBody>
          <a:bodyPr/>
          <a:lstStyle/>
          <a:p>
            <a:r>
              <a:rPr lang="en-US"/>
              <a:t>Navbar</a:t>
            </a:r>
          </a:p>
        </p:txBody>
      </p:sp>
      <p:sp>
        <p:nvSpPr>
          <p:cNvPr id="3" name="Text Placeholder 2">
            <a:extLst>
              <a:ext uri="{FF2B5EF4-FFF2-40B4-BE49-F238E27FC236}">
                <a16:creationId xmlns:a16="http://schemas.microsoft.com/office/drawing/2014/main" id="{B163ED61-1EA5-43ED-B03C-DFE9D6E3695E}"/>
              </a:ext>
            </a:extLst>
          </p:cNvPr>
          <p:cNvSpPr>
            <a:spLocks noGrp="1"/>
          </p:cNvSpPr>
          <p:nvPr>
            <p:ph type="body" idx="1"/>
          </p:nvPr>
        </p:nvSpPr>
        <p:spPr/>
        <p:txBody>
          <a:bodyPr/>
          <a:lstStyle/>
          <a:p>
            <a:pPr algn="just"/>
            <a:r>
              <a:rPr lang="en-US"/>
              <a:t>Navbars are responsive by default, but you can easily modify them to change that. Responsive behavior depends on our Collapse JavaScript plugin.</a:t>
            </a:r>
          </a:p>
        </p:txBody>
      </p:sp>
      <p:sp>
        <p:nvSpPr>
          <p:cNvPr id="4" name="Slide Number Placeholder 3">
            <a:extLst>
              <a:ext uri="{FF2B5EF4-FFF2-40B4-BE49-F238E27FC236}">
                <a16:creationId xmlns:a16="http://schemas.microsoft.com/office/drawing/2014/main" id="{28C259B6-C9AA-4261-A3DB-32BD7928EF0D}"/>
              </a:ext>
            </a:extLst>
          </p:cNvPr>
          <p:cNvSpPr>
            <a:spLocks noGrp="1"/>
          </p:cNvSpPr>
          <p:nvPr>
            <p:ph type="sldNum" idx="12"/>
          </p:nvPr>
        </p:nvSpPr>
        <p:spPr/>
        <p:txBody>
          <a:bodyPr/>
          <a:lstStyle/>
          <a:p>
            <a:fld id="{00000000-1234-1234-1234-123412341234}" type="slidenum">
              <a:rPr lang="en-US" smtClean="0"/>
              <a:pPr/>
              <a:t>42</a:t>
            </a:fld>
            <a:endParaRPr lang="en-US"/>
          </a:p>
        </p:txBody>
      </p:sp>
      <p:pic>
        <p:nvPicPr>
          <p:cNvPr id="6" name="Picture 5">
            <a:extLst>
              <a:ext uri="{FF2B5EF4-FFF2-40B4-BE49-F238E27FC236}">
                <a16:creationId xmlns:a16="http://schemas.microsoft.com/office/drawing/2014/main" id="{6F13BA7D-E268-48E9-97BD-8F2B8E874B60}"/>
              </a:ext>
            </a:extLst>
          </p:cNvPr>
          <p:cNvPicPr>
            <a:picLocks noChangeAspect="1"/>
          </p:cNvPicPr>
          <p:nvPr/>
        </p:nvPicPr>
        <p:blipFill>
          <a:blip r:embed="rId2"/>
          <a:stretch>
            <a:fillRect/>
          </a:stretch>
        </p:blipFill>
        <p:spPr>
          <a:xfrm>
            <a:off x="1105572" y="3076065"/>
            <a:ext cx="9116697" cy="762106"/>
          </a:xfrm>
          <a:prstGeom prst="rect">
            <a:avLst/>
          </a:prstGeom>
        </p:spPr>
      </p:pic>
      <p:pic>
        <p:nvPicPr>
          <p:cNvPr id="8" name="Picture 7">
            <a:extLst>
              <a:ext uri="{FF2B5EF4-FFF2-40B4-BE49-F238E27FC236}">
                <a16:creationId xmlns:a16="http://schemas.microsoft.com/office/drawing/2014/main" id="{C19BFAA8-7740-4DBD-B624-7882D5E134AE}"/>
              </a:ext>
            </a:extLst>
          </p:cNvPr>
          <p:cNvPicPr>
            <a:picLocks noChangeAspect="1"/>
          </p:cNvPicPr>
          <p:nvPr/>
        </p:nvPicPr>
        <p:blipFill>
          <a:blip r:embed="rId3"/>
          <a:stretch>
            <a:fillRect/>
          </a:stretch>
        </p:blipFill>
        <p:spPr>
          <a:xfrm>
            <a:off x="1105572" y="4071974"/>
            <a:ext cx="9097645" cy="790685"/>
          </a:xfrm>
          <a:prstGeom prst="rect">
            <a:avLst/>
          </a:prstGeom>
        </p:spPr>
      </p:pic>
      <p:pic>
        <p:nvPicPr>
          <p:cNvPr id="12" name="Picture 11">
            <a:extLst>
              <a:ext uri="{FF2B5EF4-FFF2-40B4-BE49-F238E27FC236}">
                <a16:creationId xmlns:a16="http://schemas.microsoft.com/office/drawing/2014/main" id="{390DFD1F-AE77-4601-9A1E-27F1684A20C1}"/>
              </a:ext>
            </a:extLst>
          </p:cNvPr>
          <p:cNvPicPr>
            <a:picLocks noChangeAspect="1"/>
          </p:cNvPicPr>
          <p:nvPr/>
        </p:nvPicPr>
        <p:blipFill>
          <a:blip r:embed="rId4"/>
          <a:stretch>
            <a:fillRect/>
          </a:stretch>
        </p:blipFill>
        <p:spPr>
          <a:xfrm>
            <a:off x="1105572" y="5096463"/>
            <a:ext cx="9097645" cy="675568"/>
          </a:xfrm>
          <a:prstGeom prst="rect">
            <a:avLst/>
          </a:prstGeom>
        </p:spPr>
      </p:pic>
      <p:sp>
        <p:nvSpPr>
          <p:cNvPr id="14" name="TextBox 13">
            <a:extLst>
              <a:ext uri="{FF2B5EF4-FFF2-40B4-BE49-F238E27FC236}">
                <a16:creationId xmlns:a16="http://schemas.microsoft.com/office/drawing/2014/main" id="{71898739-664B-459F-9418-98FBE39551CB}"/>
              </a:ext>
            </a:extLst>
          </p:cNvPr>
          <p:cNvSpPr txBox="1"/>
          <p:nvPr/>
        </p:nvSpPr>
        <p:spPr>
          <a:xfrm>
            <a:off x="1105572" y="6054629"/>
            <a:ext cx="6094324" cy="307777"/>
          </a:xfrm>
          <a:prstGeom prst="rect">
            <a:avLst/>
          </a:prstGeom>
          <a:noFill/>
        </p:spPr>
        <p:txBody>
          <a:bodyPr wrap="square">
            <a:spAutoFit/>
          </a:bodyPr>
          <a:lstStyle/>
          <a:p>
            <a:r>
              <a:rPr lang="en-US">
                <a:hlinkClick r:id="rId5"/>
              </a:rPr>
              <a:t>https://getbootstrap.com/docs/5.3/components/navbar/</a:t>
            </a:r>
            <a:r>
              <a:rPr lang="en-US"/>
              <a:t> </a:t>
            </a:r>
          </a:p>
        </p:txBody>
      </p:sp>
    </p:spTree>
    <p:extLst>
      <p:ext uri="{BB962C8B-B14F-4D97-AF65-F5344CB8AC3E}">
        <p14:creationId xmlns:p14="http://schemas.microsoft.com/office/powerpoint/2010/main" val="1917132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250CC-4E31-402E-94C1-5E8945750088}"/>
              </a:ext>
            </a:extLst>
          </p:cNvPr>
          <p:cNvSpPr>
            <a:spLocks noGrp="1"/>
          </p:cNvSpPr>
          <p:nvPr>
            <p:ph type="title"/>
          </p:nvPr>
        </p:nvSpPr>
        <p:spPr/>
        <p:txBody>
          <a:bodyPr/>
          <a:lstStyle/>
          <a:p>
            <a:r>
              <a:rPr lang="en-US"/>
              <a:t>Navs &amp; Tabs</a:t>
            </a:r>
          </a:p>
        </p:txBody>
      </p:sp>
      <p:sp>
        <p:nvSpPr>
          <p:cNvPr id="3" name="Text Placeholder 2">
            <a:extLst>
              <a:ext uri="{FF2B5EF4-FFF2-40B4-BE49-F238E27FC236}">
                <a16:creationId xmlns:a16="http://schemas.microsoft.com/office/drawing/2014/main" id="{1605F96D-523D-4B87-9F6C-A59DD47F309F}"/>
              </a:ext>
            </a:extLst>
          </p:cNvPr>
          <p:cNvSpPr>
            <a:spLocks noGrp="1"/>
          </p:cNvSpPr>
          <p:nvPr>
            <p:ph type="body" idx="1"/>
          </p:nvPr>
        </p:nvSpPr>
        <p:spPr/>
        <p:txBody>
          <a:bodyPr/>
          <a:lstStyle/>
          <a:p>
            <a:pPr algn="just"/>
            <a:r>
              <a:rPr lang="en-US"/>
              <a:t>Navigation available in Bootstrap share general markup and styles, from the base .nav class to the active and disabled states. Swap modifier classes to switch between each style.</a:t>
            </a:r>
          </a:p>
        </p:txBody>
      </p:sp>
      <p:sp>
        <p:nvSpPr>
          <p:cNvPr id="4" name="Slide Number Placeholder 3">
            <a:extLst>
              <a:ext uri="{FF2B5EF4-FFF2-40B4-BE49-F238E27FC236}">
                <a16:creationId xmlns:a16="http://schemas.microsoft.com/office/drawing/2014/main" id="{AADCD4C0-0C06-4DCB-A403-0AAA2B0850AA}"/>
              </a:ext>
            </a:extLst>
          </p:cNvPr>
          <p:cNvSpPr>
            <a:spLocks noGrp="1"/>
          </p:cNvSpPr>
          <p:nvPr>
            <p:ph type="sldNum" idx="12"/>
          </p:nvPr>
        </p:nvSpPr>
        <p:spPr/>
        <p:txBody>
          <a:bodyPr/>
          <a:lstStyle/>
          <a:p>
            <a:fld id="{00000000-1234-1234-1234-123412341234}" type="slidenum">
              <a:rPr lang="en-US" smtClean="0"/>
              <a:pPr/>
              <a:t>43</a:t>
            </a:fld>
            <a:endParaRPr lang="en-US"/>
          </a:p>
        </p:txBody>
      </p:sp>
      <p:pic>
        <p:nvPicPr>
          <p:cNvPr id="6" name="Picture 5">
            <a:extLst>
              <a:ext uri="{FF2B5EF4-FFF2-40B4-BE49-F238E27FC236}">
                <a16:creationId xmlns:a16="http://schemas.microsoft.com/office/drawing/2014/main" id="{65133893-E268-481C-8CD5-16C1D42C519F}"/>
              </a:ext>
            </a:extLst>
          </p:cNvPr>
          <p:cNvPicPr>
            <a:picLocks noChangeAspect="1"/>
          </p:cNvPicPr>
          <p:nvPr/>
        </p:nvPicPr>
        <p:blipFill>
          <a:blip r:embed="rId2"/>
          <a:stretch>
            <a:fillRect/>
          </a:stretch>
        </p:blipFill>
        <p:spPr>
          <a:xfrm>
            <a:off x="1332434" y="3139556"/>
            <a:ext cx="3277057" cy="438211"/>
          </a:xfrm>
          <a:prstGeom prst="rect">
            <a:avLst/>
          </a:prstGeom>
        </p:spPr>
      </p:pic>
      <p:pic>
        <p:nvPicPr>
          <p:cNvPr id="8" name="Picture 7">
            <a:extLst>
              <a:ext uri="{FF2B5EF4-FFF2-40B4-BE49-F238E27FC236}">
                <a16:creationId xmlns:a16="http://schemas.microsoft.com/office/drawing/2014/main" id="{1013A023-D8A9-4710-B82D-A9C39A848B34}"/>
              </a:ext>
            </a:extLst>
          </p:cNvPr>
          <p:cNvPicPr>
            <a:picLocks noChangeAspect="1"/>
          </p:cNvPicPr>
          <p:nvPr/>
        </p:nvPicPr>
        <p:blipFill>
          <a:blip r:embed="rId3"/>
          <a:stretch>
            <a:fillRect/>
          </a:stretch>
        </p:blipFill>
        <p:spPr>
          <a:xfrm>
            <a:off x="1332434" y="3703944"/>
            <a:ext cx="7421011" cy="628738"/>
          </a:xfrm>
          <a:prstGeom prst="rect">
            <a:avLst/>
          </a:prstGeom>
        </p:spPr>
      </p:pic>
      <p:pic>
        <p:nvPicPr>
          <p:cNvPr id="10" name="Picture 9">
            <a:extLst>
              <a:ext uri="{FF2B5EF4-FFF2-40B4-BE49-F238E27FC236}">
                <a16:creationId xmlns:a16="http://schemas.microsoft.com/office/drawing/2014/main" id="{12C8F0D1-1FF4-41C6-9961-BAF1A5F6C428}"/>
              </a:ext>
            </a:extLst>
          </p:cNvPr>
          <p:cNvPicPr>
            <a:picLocks noChangeAspect="1"/>
          </p:cNvPicPr>
          <p:nvPr/>
        </p:nvPicPr>
        <p:blipFill>
          <a:blip r:embed="rId4"/>
          <a:stretch>
            <a:fillRect/>
          </a:stretch>
        </p:blipFill>
        <p:spPr>
          <a:xfrm>
            <a:off x="1332434" y="4546317"/>
            <a:ext cx="4277322" cy="581106"/>
          </a:xfrm>
          <a:prstGeom prst="rect">
            <a:avLst/>
          </a:prstGeom>
        </p:spPr>
      </p:pic>
      <p:pic>
        <p:nvPicPr>
          <p:cNvPr id="12" name="Picture 11">
            <a:extLst>
              <a:ext uri="{FF2B5EF4-FFF2-40B4-BE49-F238E27FC236}">
                <a16:creationId xmlns:a16="http://schemas.microsoft.com/office/drawing/2014/main" id="{4682DD08-EF88-4E03-A743-B109D3441644}"/>
              </a:ext>
            </a:extLst>
          </p:cNvPr>
          <p:cNvPicPr>
            <a:picLocks noChangeAspect="1"/>
          </p:cNvPicPr>
          <p:nvPr/>
        </p:nvPicPr>
        <p:blipFill>
          <a:blip r:embed="rId5"/>
          <a:stretch>
            <a:fillRect/>
          </a:stretch>
        </p:blipFill>
        <p:spPr>
          <a:xfrm>
            <a:off x="5065672" y="3630330"/>
            <a:ext cx="6363588" cy="1238423"/>
          </a:xfrm>
          <a:prstGeom prst="rect">
            <a:avLst/>
          </a:prstGeom>
        </p:spPr>
      </p:pic>
      <p:sp>
        <p:nvSpPr>
          <p:cNvPr id="14" name="TextBox 13">
            <a:extLst>
              <a:ext uri="{FF2B5EF4-FFF2-40B4-BE49-F238E27FC236}">
                <a16:creationId xmlns:a16="http://schemas.microsoft.com/office/drawing/2014/main" id="{E8AF2E63-49F3-43CE-8C01-9CD9E628090F}"/>
              </a:ext>
            </a:extLst>
          </p:cNvPr>
          <p:cNvSpPr txBox="1"/>
          <p:nvPr/>
        </p:nvSpPr>
        <p:spPr>
          <a:xfrm>
            <a:off x="1332434" y="5652986"/>
            <a:ext cx="6094324" cy="307777"/>
          </a:xfrm>
          <a:prstGeom prst="rect">
            <a:avLst/>
          </a:prstGeom>
          <a:noFill/>
        </p:spPr>
        <p:txBody>
          <a:bodyPr wrap="square">
            <a:spAutoFit/>
          </a:bodyPr>
          <a:lstStyle/>
          <a:p>
            <a:r>
              <a:rPr lang="en-US">
                <a:hlinkClick r:id="rId6"/>
              </a:rPr>
              <a:t>https://getbootstrap.com/docs/5.3/components/navs-tabs/</a:t>
            </a:r>
            <a:r>
              <a:rPr lang="en-US"/>
              <a:t> </a:t>
            </a:r>
          </a:p>
        </p:txBody>
      </p:sp>
    </p:spTree>
    <p:extLst>
      <p:ext uri="{BB962C8B-B14F-4D97-AF65-F5344CB8AC3E}">
        <p14:creationId xmlns:p14="http://schemas.microsoft.com/office/powerpoint/2010/main" val="623083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06E9-C554-49EB-BFC1-ACF611CC1C1C}"/>
              </a:ext>
            </a:extLst>
          </p:cNvPr>
          <p:cNvSpPr>
            <a:spLocks noGrp="1"/>
          </p:cNvSpPr>
          <p:nvPr>
            <p:ph type="title"/>
          </p:nvPr>
        </p:nvSpPr>
        <p:spPr/>
        <p:txBody>
          <a:bodyPr/>
          <a:lstStyle/>
          <a:p>
            <a:r>
              <a:rPr lang="en-US"/>
              <a:t>Carousel</a:t>
            </a:r>
          </a:p>
        </p:txBody>
      </p:sp>
      <p:sp>
        <p:nvSpPr>
          <p:cNvPr id="3" name="Text Placeholder 2">
            <a:extLst>
              <a:ext uri="{FF2B5EF4-FFF2-40B4-BE49-F238E27FC236}">
                <a16:creationId xmlns:a16="http://schemas.microsoft.com/office/drawing/2014/main" id="{A656D1A6-F8CD-4C1E-BEB5-879A67A4BB9B}"/>
              </a:ext>
            </a:extLst>
          </p:cNvPr>
          <p:cNvSpPr>
            <a:spLocks noGrp="1"/>
          </p:cNvSpPr>
          <p:nvPr>
            <p:ph type="body" idx="1"/>
          </p:nvPr>
        </p:nvSpPr>
        <p:spPr>
          <a:xfrm>
            <a:off x="838200" y="1535810"/>
            <a:ext cx="10515600" cy="4944889"/>
          </a:xfrm>
        </p:spPr>
        <p:txBody>
          <a:bodyPr>
            <a:normAutofit fontScale="85000" lnSpcReduction="10000"/>
          </a:bodyPr>
          <a:lstStyle/>
          <a:p>
            <a:pPr algn="just">
              <a:lnSpc>
                <a:spcPct val="150000"/>
              </a:lnSpc>
            </a:pPr>
            <a:r>
              <a:rPr lang="en-US"/>
              <a:t>The carousel is a slideshow for cycling through a series of content, built with CSS 3D transforms and a bit of JavaScript. It works with a series of images, text, or custom markup. It also includes support for previous/next controls and indicators.</a:t>
            </a:r>
          </a:p>
          <a:p>
            <a:pPr algn="just">
              <a:lnSpc>
                <a:spcPct val="150000"/>
              </a:lnSpc>
            </a:pPr>
            <a:r>
              <a:rPr lang="en-US" b="1"/>
              <a:t>Carousels must be manually initialized </a:t>
            </a:r>
            <a:r>
              <a:rPr lang="en-US"/>
              <a:t>using the carousel constructor method. Without initialization, some of the event listeners (specifically, the events needed touch/swipe support) will not be registered until a user has explicitly activated a control or indicator.</a:t>
            </a:r>
          </a:p>
        </p:txBody>
      </p:sp>
      <p:sp>
        <p:nvSpPr>
          <p:cNvPr id="4" name="Slide Number Placeholder 3">
            <a:extLst>
              <a:ext uri="{FF2B5EF4-FFF2-40B4-BE49-F238E27FC236}">
                <a16:creationId xmlns:a16="http://schemas.microsoft.com/office/drawing/2014/main" id="{F2317FAB-8C77-40FB-9D43-691E2A676495}"/>
              </a:ext>
            </a:extLst>
          </p:cNvPr>
          <p:cNvSpPr>
            <a:spLocks noGrp="1"/>
          </p:cNvSpPr>
          <p:nvPr>
            <p:ph type="sldNum" idx="12"/>
          </p:nvPr>
        </p:nvSpPr>
        <p:spPr/>
        <p:txBody>
          <a:bodyPr/>
          <a:lstStyle/>
          <a:p>
            <a:fld id="{00000000-1234-1234-1234-123412341234}" type="slidenum">
              <a:rPr lang="en-US" smtClean="0"/>
              <a:pPr/>
              <a:t>44</a:t>
            </a:fld>
            <a:endParaRPr lang="en-US"/>
          </a:p>
        </p:txBody>
      </p:sp>
    </p:spTree>
    <p:extLst>
      <p:ext uri="{BB962C8B-B14F-4D97-AF65-F5344CB8AC3E}">
        <p14:creationId xmlns:p14="http://schemas.microsoft.com/office/powerpoint/2010/main" val="4162435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18CD-0C25-4830-AF1B-28E803580EDC}"/>
              </a:ext>
            </a:extLst>
          </p:cNvPr>
          <p:cNvSpPr>
            <a:spLocks noGrp="1"/>
          </p:cNvSpPr>
          <p:nvPr>
            <p:ph type="title"/>
          </p:nvPr>
        </p:nvSpPr>
        <p:spPr/>
        <p:txBody>
          <a:bodyPr/>
          <a:lstStyle/>
          <a:p>
            <a:r>
              <a:rPr lang="en-US"/>
              <a:t>Carousel – cont’d</a:t>
            </a:r>
          </a:p>
        </p:txBody>
      </p:sp>
      <p:sp>
        <p:nvSpPr>
          <p:cNvPr id="4" name="Slide Number Placeholder 3">
            <a:extLst>
              <a:ext uri="{FF2B5EF4-FFF2-40B4-BE49-F238E27FC236}">
                <a16:creationId xmlns:a16="http://schemas.microsoft.com/office/drawing/2014/main" id="{7C93DEC6-51B8-40CD-A899-932C05C5DBDB}"/>
              </a:ext>
            </a:extLst>
          </p:cNvPr>
          <p:cNvSpPr>
            <a:spLocks noGrp="1"/>
          </p:cNvSpPr>
          <p:nvPr>
            <p:ph type="sldNum" idx="12"/>
          </p:nvPr>
        </p:nvSpPr>
        <p:spPr/>
        <p:txBody>
          <a:bodyPr/>
          <a:lstStyle/>
          <a:p>
            <a:fld id="{00000000-1234-1234-1234-123412341234}" type="slidenum">
              <a:rPr lang="en-US" smtClean="0"/>
              <a:pPr/>
              <a:t>45</a:t>
            </a:fld>
            <a:endParaRPr lang="en-US"/>
          </a:p>
        </p:txBody>
      </p:sp>
      <p:pic>
        <p:nvPicPr>
          <p:cNvPr id="6" name="Picture 5">
            <a:extLst>
              <a:ext uri="{FF2B5EF4-FFF2-40B4-BE49-F238E27FC236}">
                <a16:creationId xmlns:a16="http://schemas.microsoft.com/office/drawing/2014/main" id="{C760A52A-C26E-4683-AB05-AB0B0F45EEAB}"/>
              </a:ext>
            </a:extLst>
          </p:cNvPr>
          <p:cNvPicPr>
            <a:picLocks noChangeAspect="1"/>
          </p:cNvPicPr>
          <p:nvPr/>
        </p:nvPicPr>
        <p:blipFill>
          <a:blip r:embed="rId2"/>
          <a:stretch>
            <a:fillRect/>
          </a:stretch>
        </p:blipFill>
        <p:spPr>
          <a:xfrm>
            <a:off x="0" y="1483358"/>
            <a:ext cx="6195646" cy="3294869"/>
          </a:xfrm>
          <a:prstGeom prst="rect">
            <a:avLst/>
          </a:prstGeom>
        </p:spPr>
      </p:pic>
      <p:pic>
        <p:nvPicPr>
          <p:cNvPr id="8" name="Picture 7">
            <a:extLst>
              <a:ext uri="{FF2B5EF4-FFF2-40B4-BE49-F238E27FC236}">
                <a16:creationId xmlns:a16="http://schemas.microsoft.com/office/drawing/2014/main" id="{C48B3AAF-137D-4D5C-8B7B-D8E105F4CE47}"/>
              </a:ext>
            </a:extLst>
          </p:cNvPr>
          <p:cNvPicPr>
            <a:picLocks noChangeAspect="1"/>
          </p:cNvPicPr>
          <p:nvPr/>
        </p:nvPicPr>
        <p:blipFill>
          <a:blip r:embed="rId3"/>
          <a:stretch>
            <a:fillRect/>
          </a:stretch>
        </p:blipFill>
        <p:spPr>
          <a:xfrm>
            <a:off x="6257135" y="1550311"/>
            <a:ext cx="5934865" cy="3108739"/>
          </a:xfrm>
          <a:prstGeom prst="rect">
            <a:avLst/>
          </a:prstGeom>
        </p:spPr>
      </p:pic>
      <p:sp>
        <p:nvSpPr>
          <p:cNvPr id="10" name="TextBox 9">
            <a:extLst>
              <a:ext uri="{FF2B5EF4-FFF2-40B4-BE49-F238E27FC236}">
                <a16:creationId xmlns:a16="http://schemas.microsoft.com/office/drawing/2014/main" id="{5BBC59DE-07E8-4079-8EFF-9F67EA71C540}"/>
              </a:ext>
            </a:extLst>
          </p:cNvPr>
          <p:cNvSpPr txBox="1"/>
          <p:nvPr/>
        </p:nvSpPr>
        <p:spPr>
          <a:xfrm>
            <a:off x="838200" y="5679180"/>
            <a:ext cx="6094324" cy="307777"/>
          </a:xfrm>
          <a:prstGeom prst="rect">
            <a:avLst/>
          </a:prstGeom>
          <a:noFill/>
        </p:spPr>
        <p:txBody>
          <a:bodyPr wrap="square">
            <a:spAutoFit/>
          </a:bodyPr>
          <a:lstStyle/>
          <a:p>
            <a:r>
              <a:rPr lang="en-US">
                <a:hlinkClick r:id="rId4"/>
              </a:rPr>
              <a:t>https://getbootstrap.com/docs/5.3/components/carousel/</a:t>
            </a:r>
            <a:r>
              <a:rPr lang="en-US"/>
              <a:t> </a:t>
            </a:r>
          </a:p>
        </p:txBody>
      </p:sp>
    </p:spTree>
    <p:extLst>
      <p:ext uri="{BB962C8B-B14F-4D97-AF65-F5344CB8AC3E}">
        <p14:creationId xmlns:p14="http://schemas.microsoft.com/office/powerpoint/2010/main" val="583882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F75EF-4A8E-4DE1-BB09-C7D69523D393}"/>
              </a:ext>
            </a:extLst>
          </p:cNvPr>
          <p:cNvSpPr>
            <a:spLocks noGrp="1"/>
          </p:cNvSpPr>
          <p:nvPr>
            <p:ph type="title"/>
          </p:nvPr>
        </p:nvSpPr>
        <p:spPr/>
        <p:txBody>
          <a:bodyPr/>
          <a:lstStyle/>
          <a:p>
            <a:r>
              <a:rPr lang="en-US"/>
              <a:t>Cards</a:t>
            </a:r>
          </a:p>
        </p:txBody>
      </p:sp>
      <p:sp>
        <p:nvSpPr>
          <p:cNvPr id="3" name="Text Placeholder 2">
            <a:extLst>
              <a:ext uri="{FF2B5EF4-FFF2-40B4-BE49-F238E27FC236}">
                <a16:creationId xmlns:a16="http://schemas.microsoft.com/office/drawing/2014/main" id="{21EAE85E-6229-4066-B52B-84F8B15D7478}"/>
              </a:ext>
            </a:extLst>
          </p:cNvPr>
          <p:cNvSpPr>
            <a:spLocks noGrp="1"/>
          </p:cNvSpPr>
          <p:nvPr>
            <p:ph type="body" idx="1"/>
          </p:nvPr>
        </p:nvSpPr>
        <p:spPr/>
        <p:txBody>
          <a:bodyPr/>
          <a:lstStyle/>
          <a:p>
            <a:pPr algn="just">
              <a:lnSpc>
                <a:spcPct val="150000"/>
              </a:lnSpc>
            </a:pPr>
            <a:r>
              <a:rPr lang="en-US"/>
              <a:t>A </a:t>
            </a:r>
            <a:r>
              <a:rPr lang="en-US" b="1"/>
              <a:t>card</a:t>
            </a:r>
            <a:r>
              <a:rPr lang="en-US"/>
              <a:t> is a flexible and extensible content container. It includes options for headers and footers, a wide variety of content, contextual background colors, and powerful display options. If you’re familiar with Bootstrap 3, cards replace our old panels, wells, and thumbnails. Similar functionality to those components is available as modifier classes for cards.</a:t>
            </a:r>
          </a:p>
        </p:txBody>
      </p:sp>
      <p:sp>
        <p:nvSpPr>
          <p:cNvPr id="4" name="Slide Number Placeholder 3">
            <a:extLst>
              <a:ext uri="{FF2B5EF4-FFF2-40B4-BE49-F238E27FC236}">
                <a16:creationId xmlns:a16="http://schemas.microsoft.com/office/drawing/2014/main" id="{C1EEF9E5-60B7-4718-89B5-A23C023DDDA7}"/>
              </a:ext>
            </a:extLst>
          </p:cNvPr>
          <p:cNvSpPr>
            <a:spLocks noGrp="1"/>
          </p:cNvSpPr>
          <p:nvPr>
            <p:ph type="sldNum" idx="12"/>
          </p:nvPr>
        </p:nvSpPr>
        <p:spPr/>
        <p:txBody>
          <a:bodyPr/>
          <a:lstStyle/>
          <a:p>
            <a:fld id="{00000000-1234-1234-1234-123412341234}" type="slidenum">
              <a:rPr lang="en-US" smtClean="0"/>
              <a:pPr/>
              <a:t>46</a:t>
            </a:fld>
            <a:endParaRPr lang="en-US"/>
          </a:p>
        </p:txBody>
      </p:sp>
    </p:spTree>
    <p:extLst>
      <p:ext uri="{BB962C8B-B14F-4D97-AF65-F5344CB8AC3E}">
        <p14:creationId xmlns:p14="http://schemas.microsoft.com/office/powerpoint/2010/main" val="119578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F75EF-4A8E-4DE1-BB09-C7D69523D393}"/>
              </a:ext>
            </a:extLst>
          </p:cNvPr>
          <p:cNvSpPr>
            <a:spLocks noGrp="1"/>
          </p:cNvSpPr>
          <p:nvPr>
            <p:ph type="title"/>
          </p:nvPr>
        </p:nvSpPr>
        <p:spPr/>
        <p:txBody>
          <a:bodyPr/>
          <a:lstStyle/>
          <a:p>
            <a:r>
              <a:rPr lang="en-US"/>
              <a:t>Cards – cont’d</a:t>
            </a:r>
          </a:p>
        </p:txBody>
      </p:sp>
      <p:sp>
        <p:nvSpPr>
          <p:cNvPr id="4" name="Slide Number Placeholder 3">
            <a:extLst>
              <a:ext uri="{FF2B5EF4-FFF2-40B4-BE49-F238E27FC236}">
                <a16:creationId xmlns:a16="http://schemas.microsoft.com/office/drawing/2014/main" id="{C1EEF9E5-60B7-4718-89B5-A23C023DDDA7}"/>
              </a:ext>
            </a:extLst>
          </p:cNvPr>
          <p:cNvSpPr>
            <a:spLocks noGrp="1"/>
          </p:cNvSpPr>
          <p:nvPr>
            <p:ph type="sldNum" idx="12"/>
          </p:nvPr>
        </p:nvSpPr>
        <p:spPr/>
        <p:txBody>
          <a:bodyPr/>
          <a:lstStyle/>
          <a:p>
            <a:fld id="{00000000-1234-1234-1234-123412341234}" type="slidenum">
              <a:rPr lang="en-US" smtClean="0"/>
              <a:pPr/>
              <a:t>47</a:t>
            </a:fld>
            <a:endParaRPr lang="en-US"/>
          </a:p>
        </p:txBody>
      </p:sp>
      <p:pic>
        <p:nvPicPr>
          <p:cNvPr id="8" name="Picture 7">
            <a:extLst>
              <a:ext uri="{FF2B5EF4-FFF2-40B4-BE49-F238E27FC236}">
                <a16:creationId xmlns:a16="http://schemas.microsoft.com/office/drawing/2014/main" id="{2CC6855F-6BB6-41D5-B481-679DC92EF34B}"/>
              </a:ext>
            </a:extLst>
          </p:cNvPr>
          <p:cNvPicPr>
            <a:picLocks noChangeAspect="1"/>
          </p:cNvPicPr>
          <p:nvPr/>
        </p:nvPicPr>
        <p:blipFill>
          <a:blip r:embed="rId2"/>
          <a:stretch>
            <a:fillRect/>
          </a:stretch>
        </p:blipFill>
        <p:spPr>
          <a:xfrm>
            <a:off x="967754" y="1587351"/>
            <a:ext cx="2619741" cy="3381847"/>
          </a:xfrm>
          <a:prstGeom prst="rect">
            <a:avLst/>
          </a:prstGeom>
        </p:spPr>
      </p:pic>
      <p:pic>
        <p:nvPicPr>
          <p:cNvPr id="10" name="Picture 9">
            <a:extLst>
              <a:ext uri="{FF2B5EF4-FFF2-40B4-BE49-F238E27FC236}">
                <a16:creationId xmlns:a16="http://schemas.microsoft.com/office/drawing/2014/main" id="{5CE7ED0C-FA07-4226-A732-A9E44E5FC00D}"/>
              </a:ext>
            </a:extLst>
          </p:cNvPr>
          <p:cNvPicPr>
            <a:picLocks noChangeAspect="1"/>
          </p:cNvPicPr>
          <p:nvPr/>
        </p:nvPicPr>
        <p:blipFill>
          <a:blip r:embed="rId3"/>
          <a:stretch>
            <a:fillRect/>
          </a:stretch>
        </p:blipFill>
        <p:spPr>
          <a:xfrm>
            <a:off x="3883057" y="1587351"/>
            <a:ext cx="7470743" cy="1708508"/>
          </a:xfrm>
          <a:prstGeom prst="rect">
            <a:avLst/>
          </a:prstGeom>
        </p:spPr>
      </p:pic>
      <p:pic>
        <p:nvPicPr>
          <p:cNvPr id="12" name="Picture 11">
            <a:extLst>
              <a:ext uri="{FF2B5EF4-FFF2-40B4-BE49-F238E27FC236}">
                <a16:creationId xmlns:a16="http://schemas.microsoft.com/office/drawing/2014/main" id="{227D90B8-EF41-40A5-AC3B-834C1BD2EED3}"/>
              </a:ext>
            </a:extLst>
          </p:cNvPr>
          <p:cNvPicPr>
            <a:picLocks noChangeAspect="1"/>
          </p:cNvPicPr>
          <p:nvPr/>
        </p:nvPicPr>
        <p:blipFill>
          <a:blip r:embed="rId4"/>
          <a:stretch>
            <a:fillRect/>
          </a:stretch>
        </p:blipFill>
        <p:spPr>
          <a:xfrm>
            <a:off x="3883057" y="3666008"/>
            <a:ext cx="3591426" cy="2200582"/>
          </a:xfrm>
          <a:prstGeom prst="rect">
            <a:avLst/>
          </a:prstGeom>
        </p:spPr>
      </p:pic>
      <p:pic>
        <p:nvPicPr>
          <p:cNvPr id="14" name="Picture 13">
            <a:extLst>
              <a:ext uri="{FF2B5EF4-FFF2-40B4-BE49-F238E27FC236}">
                <a16:creationId xmlns:a16="http://schemas.microsoft.com/office/drawing/2014/main" id="{9D13B16A-6606-4C1C-9408-A6A96872204B}"/>
              </a:ext>
            </a:extLst>
          </p:cNvPr>
          <p:cNvPicPr>
            <a:picLocks noChangeAspect="1"/>
          </p:cNvPicPr>
          <p:nvPr/>
        </p:nvPicPr>
        <p:blipFill>
          <a:blip r:embed="rId5"/>
          <a:stretch>
            <a:fillRect/>
          </a:stretch>
        </p:blipFill>
        <p:spPr>
          <a:xfrm>
            <a:off x="7352895" y="3666008"/>
            <a:ext cx="4000906" cy="1604641"/>
          </a:xfrm>
          <a:prstGeom prst="rect">
            <a:avLst/>
          </a:prstGeom>
        </p:spPr>
      </p:pic>
      <p:sp>
        <p:nvSpPr>
          <p:cNvPr id="16" name="TextBox 15">
            <a:extLst>
              <a:ext uri="{FF2B5EF4-FFF2-40B4-BE49-F238E27FC236}">
                <a16:creationId xmlns:a16="http://schemas.microsoft.com/office/drawing/2014/main" id="{526A2EF2-A4E1-494B-83CA-E6EDDD6F7925}"/>
              </a:ext>
            </a:extLst>
          </p:cNvPr>
          <p:cNvSpPr txBox="1"/>
          <p:nvPr/>
        </p:nvSpPr>
        <p:spPr>
          <a:xfrm>
            <a:off x="967754" y="6172923"/>
            <a:ext cx="6094324" cy="307777"/>
          </a:xfrm>
          <a:prstGeom prst="rect">
            <a:avLst/>
          </a:prstGeom>
          <a:noFill/>
        </p:spPr>
        <p:txBody>
          <a:bodyPr wrap="square">
            <a:spAutoFit/>
          </a:bodyPr>
          <a:lstStyle/>
          <a:p>
            <a:r>
              <a:rPr lang="en-US">
                <a:hlinkClick r:id="rId6"/>
              </a:rPr>
              <a:t>https://getbootstrap.com/docs/5.3/components/card/</a:t>
            </a:r>
            <a:r>
              <a:rPr lang="en-US"/>
              <a:t> </a:t>
            </a:r>
          </a:p>
        </p:txBody>
      </p:sp>
    </p:spTree>
    <p:extLst>
      <p:ext uri="{BB962C8B-B14F-4D97-AF65-F5344CB8AC3E}">
        <p14:creationId xmlns:p14="http://schemas.microsoft.com/office/powerpoint/2010/main" val="1729452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B48F-47EB-4738-AB94-69FE067BE844}"/>
              </a:ext>
            </a:extLst>
          </p:cNvPr>
          <p:cNvSpPr>
            <a:spLocks noGrp="1"/>
          </p:cNvSpPr>
          <p:nvPr>
            <p:ph type="title"/>
          </p:nvPr>
        </p:nvSpPr>
        <p:spPr/>
        <p:txBody>
          <a:bodyPr/>
          <a:lstStyle/>
          <a:p>
            <a:r>
              <a:rPr lang="en-US"/>
              <a:t>Exercise 7: Demo about Cards Column</a:t>
            </a:r>
          </a:p>
        </p:txBody>
      </p:sp>
      <p:pic>
        <p:nvPicPr>
          <p:cNvPr id="3" name="Picture 2">
            <a:extLst>
              <a:ext uri="{FF2B5EF4-FFF2-40B4-BE49-F238E27FC236}">
                <a16:creationId xmlns:a16="http://schemas.microsoft.com/office/drawing/2014/main" id="{BAD4B6FE-0515-4D42-9E20-ACED8D73D153}"/>
              </a:ext>
            </a:extLst>
          </p:cNvPr>
          <p:cNvPicPr>
            <a:picLocks noChangeAspect="1"/>
          </p:cNvPicPr>
          <p:nvPr/>
        </p:nvPicPr>
        <p:blipFill>
          <a:blip r:embed="rId2"/>
          <a:stretch>
            <a:fillRect/>
          </a:stretch>
        </p:blipFill>
        <p:spPr>
          <a:xfrm>
            <a:off x="0" y="3429000"/>
            <a:ext cx="12192000" cy="3023109"/>
          </a:xfrm>
          <a:prstGeom prst="rect">
            <a:avLst/>
          </a:prstGeom>
        </p:spPr>
      </p:pic>
    </p:spTree>
    <p:extLst>
      <p:ext uri="{BB962C8B-B14F-4D97-AF65-F5344CB8AC3E}">
        <p14:creationId xmlns:p14="http://schemas.microsoft.com/office/powerpoint/2010/main" val="1010434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r>
              <a:rPr lang="en-US"/>
              <a:t>Bootstrap Forms</a:t>
            </a:r>
          </a:p>
        </p:txBody>
      </p:sp>
    </p:spTree>
    <p:extLst>
      <p:ext uri="{BB962C8B-B14F-4D97-AF65-F5344CB8AC3E}">
        <p14:creationId xmlns:p14="http://schemas.microsoft.com/office/powerpoint/2010/main" val="2345144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30F1C-36B7-47DA-AF8E-3D7E9732648C}"/>
              </a:ext>
            </a:extLst>
          </p:cNvPr>
          <p:cNvSpPr>
            <a:spLocks noGrp="1"/>
          </p:cNvSpPr>
          <p:nvPr>
            <p:ph type="title"/>
          </p:nvPr>
        </p:nvSpPr>
        <p:spPr/>
        <p:txBody>
          <a:bodyPr/>
          <a:lstStyle/>
          <a:p>
            <a:r>
              <a:rPr lang="en-US"/>
              <a:t>Popular front-end UI frameworks</a:t>
            </a:r>
          </a:p>
        </p:txBody>
      </p:sp>
      <p:sp>
        <p:nvSpPr>
          <p:cNvPr id="4" name="Slide Number Placeholder 3">
            <a:extLst>
              <a:ext uri="{FF2B5EF4-FFF2-40B4-BE49-F238E27FC236}">
                <a16:creationId xmlns:a16="http://schemas.microsoft.com/office/drawing/2014/main" id="{B0134008-B623-4129-86F6-4AC32E31B565}"/>
              </a:ext>
            </a:extLst>
          </p:cNvPr>
          <p:cNvSpPr>
            <a:spLocks noGrp="1"/>
          </p:cNvSpPr>
          <p:nvPr>
            <p:ph type="sldNum" idx="12"/>
          </p:nvPr>
        </p:nvSpPr>
        <p:spPr/>
        <p:txBody>
          <a:bodyPr/>
          <a:lstStyle/>
          <a:p>
            <a:fld id="{00000000-1234-1234-1234-123412341234}" type="slidenum">
              <a:rPr lang="en-US" smtClean="0"/>
              <a:pPr/>
              <a:t>5</a:t>
            </a:fld>
            <a:endParaRPr lang="en-US"/>
          </a:p>
        </p:txBody>
      </p:sp>
      <p:sp>
        <p:nvSpPr>
          <p:cNvPr id="5" name="Google Shape;115;p5">
            <a:extLst>
              <a:ext uri="{FF2B5EF4-FFF2-40B4-BE49-F238E27FC236}">
                <a16:creationId xmlns:a16="http://schemas.microsoft.com/office/drawing/2014/main" id="{F96F104C-3B52-4317-9DCD-E41263E98F4B}"/>
              </a:ext>
            </a:extLst>
          </p:cNvPr>
          <p:cNvSpPr txBox="1"/>
          <p:nvPr/>
        </p:nvSpPr>
        <p:spPr>
          <a:xfrm>
            <a:off x="2418270" y="1644186"/>
            <a:ext cx="3132646" cy="3580083"/>
          </a:xfrm>
          <a:prstGeom prst="rect">
            <a:avLst/>
          </a:prstGeom>
          <a:noFill/>
          <a:ln>
            <a:noFill/>
          </a:ln>
        </p:spPr>
        <p:txBody>
          <a:bodyPr spcFirstLastPara="1" wrap="square" lIns="0" tIns="106675" rIns="0" bIns="0" anchor="t" anchorCtr="0">
            <a:spAutoFit/>
          </a:bodyPr>
          <a:lstStyle/>
          <a:p>
            <a:pPr marL="527050" marR="0" lvl="0" indent="-514350" algn="l" rtl="0">
              <a:lnSpc>
                <a:spcPct val="150000"/>
              </a:lnSpc>
              <a:spcBef>
                <a:spcPts val="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Bootstrap</a:t>
            </a:r>
            <a:endParaRPr sz="2800">
              <a:solidFill>
                <a:schemeClr val="dk1"/>
              </a:solidFill>
              <a:latin typeface="Arial"/>
              <a:ea typeface="Arial"/>
              <a:cs typeface="Arial"/>
              <a:sym typeface="Arial"/>
            </a:endParaRPr>
          </a:p>
          <a:p>
            <a:pPr marL="527050" marR="0" lvl="0" indent="-514350" algn="l" rtl="0">
              <a:lnSpc>
                <a:spcPct val="150000"/>
              </a:lnSpc>
              <a:spcBef>
                <a:spcPts val="74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Semantic-UI</a:t>
            </a:r>
            <a:endParaRPr sz="2800">
              <a:solidFill>
                <a:schemeClr val="dk1"/>
              </a:solidFill>
              <a:latin typeface="Arial"/>
              <a:ea typeface="Arial"/>
              <a:cs typeface="Arial"/>
              <a:sym typeface="Arial"/>
            </a:endParaRPr>
          </a:p>
          <a:p>
            <a:pPr marL="527050" marR="0" lvl="0" indent="-514350" algn="l" rtl="0">
              <a:lnSpc>
                <a:spcPct val="150000"/>
              </a:lnSpc>
              <a:spcBef>
                <a:spcPts val="64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Foundation</a:t>
            </a:r>
            <a:endParaRPr sz="2800">
              <a:solidFill>
                <a:schemeClr val="dk1"/>
              </a:solidFill>
              <a:latin typeface="Arial"/>
              <a:ea typeface="Arial"/>
              <a:cs typeface="Arial"/>
              <a:sym typeface="Arial"/>
            </a:endParaRPr>
          </a:p>
          <a:p>
            <a:pPr marL="527050" marR="0" lvl="0" indent="-514350" algn="l" rtl="0">
              <a:lnSpc>
                <a:spcPct val="150000"/>
              </a:lnSpc>
              <a:spcBef>
                <a:spcPts val="64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Materialize</a:t>
            </a:r>
            <a:endParaRPr sz="2800">
              <a:solidFill>
                <a:schemeClr val="dk1"/>
              </a:solidFill>
              <a:latin typeface="Arial"/>
              <a:ea typeface="Arial"/>
              <a:cs typeface="Arial"/>
              <a:sym typeface="Arial"/>
            </a:endParaRPr>
          </a:p>
          <a:p>
            <a:pPr marL="527050" marR="0" lvl="0" indent="-514350" algn="l" rtl="0">
              <a:lnSpc>
                <a:spcPct val="150000"/>
              </a:lnSpc>
              <a:spcBef>
                <a:spcPts val="64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Material UI</a:t>
            </a:r>
            <a:endParaRPr sz="2800">
              <a:solidFill>
                <a:schemeClr val="dk1"/>
              </a:solidFill>
              <a:latin typeface="Arial"/>
              <a:ea typeface="Arial"/>
              <a:cs typeface="Arial"/>
              <a:sym typeface="Arial"/>
            </a:endParaRPr>
          </a:p>
        </p:txBody>
      </p:sp>
      <p:sp>
        <p:nvSpPr>
          <p:cNvPr id="6" name="Google Shape;116;p5">
            <a:extLst>
              <a:ext uri="{FF2B5EF4-FFF2-40B4-BE49-F238E27FC236}">
                <a16:creationId xmlns:a16="http://schemas.microsoft.com/office/drawing/2014/main" id="{F93ADD79-F295-4F1E-83DF-ACB3659E2806}"/>
              </a:ext>
            </a:extLst>
          </p:cNvPr>
          <p:cNvSpPr txBox="1"/>
          <p:nvPr/>
        </p:nvSpPr>
        <p:spPr>
          <a:xfrm>
            <a:off x="6849554" y="1644186"/>
            <a:ext cx="3132646" cy="3580083"/>
          </a:xfrm>
          <a:prstGeom prst="rect">
            <a:avLst/>
          </a:prstGeom>
          <a:noFill/>
          <a:ln>
            <a:noFill/>
          </a:ln>
        </p:spPr>
        <p:txBody>
          <a:bodyPr spcFirstLastPara="1" wrap="square" lIns="0" tIns="106675" rIns="0" bIns="0" anchor="t" anchorCtr="0">
            <a:spAutoFit/>
          </a:bodyPr>
          <a:lstStyle/>
          <a:p>
            <a:pPr marL="527050" marR="0" lvl="0" indent="-514350" algn="l" rtl="0">
              <a:lnSpc>
                <a:spcPct val="150000"/>
              </a:lnSpc>
              <a:spcBef>
                <a:spcPts val="0"/>
              </a:spcBef>
              <a:spcAft>
                <a:spcPts val="0"/>
              </a:spcAft>
              <a:buClr>
                <a:schemeClr val="dk1"/>
              </a:buClr>
              <a:buSzPts val="2800"/>
              <a:buFont typeface="Arial"/>
              <a:buAutoNum type="arabicPeriod" startAt="6"/>
            </a:pPr>
            <a:r>
              <a:rPr lang="en-US" sz="2800">
                <a:solidFill>
                  <a:schemeClr val="dk1"/>
                </a:solidFill>
                <a:latin typeface="Arial"/>
                <a:ea typeface="Arial"/>
                <a:cs typeface="Arial"/>
                <a:sym typeface="Arial"/>
              </a:rPr>
              <a:t>Pure</a:t>
            </a:r>
            <a:endParaRPr sz="2800">
              <a:solidFill>
                <a:schemeClr val="dk1"/>
              </a:solidFill>
              <a:latin typeface="Arial"/>
              <a:ea typeface="Arial"/>
              <a:cs typeface="Arial"/>
              <a:sym typeface="Arial"/>
            </a:endParaRPr>
          </a:p>
          <a:p>
            <a:pPr marL="527050" marR="0" lvl="0" indent="-514350" algn="l" rtl="0">
              <a:lnSpc>
                <a:spcPct val="150000"/>
              </a:lnSpc>
              <a:spcBef>
                <a:spcPts val="740"/>
              </a:spcBef>
              <a:spcAft>
                <a:spcPts val="0"/>
              </a:spcAft>
              <a:buClr>
                <a:schemeClr val="dk1"/>
              </a:buClr>
              <a:buSzPts val="2800"/>
              <a:buFont typeface="Arial"/>
              <a:buAutoNum type="arabicPeriod" startAt="6"/>
            </a:pPr>
            <a:r>
              <a:rPr lang="en-US" sz="2800">
                <a:solidFill>
                  <a:schemeClr val="dk1"/>
                </a:solidFill>
                <a:latin typeface="Arial"/>
                <a:ea typeface="Arial"/>
                <a:cs typeface="Arial"/>
                <a:sym typeface="Arial"/>
              </a:rPr>
              <a:t>Skeleton</a:t>
            </a:r>
            <a:endParaRPr sz="2800">
              <a:solidFill>
                <a:schemeClr val="dk1"/>
              </a:solidFill>
              <a:latin typeface="Arial"/>
              <a:ea typeface="Arial"/>
              <a:cs typeface="Arial"/>
              <a:sym typeface="Arial"/>
            </a:endParaRPr>
          </a:p>
          <a:p>
            <a:pPr marL="527050" marR="0" lvl="0" indent="-514350" algn="l" rtl="0">
              <a:lnSpc>
                <a:spcPct val="150000"/>
              </a:lnSpc>
              <a:spcBef>
                <a:spcPts val="640"/>
              </a:spcBef>
              <a:spcAft>
                <a:spcPts val="0"/>
              </a:spcAft>
              <a:buClr>
                <a:schemeClr val="dk1"/>
              </a:buClr>
              <a:buSzPts val="2800"/>
              <a:buFont typeface="Arial"/>
              <a:buAutoNum type="arabicPeriod" startAt="6"/>
            </a:pPr>
            <a:r>
              <a:rPr lang="en-US" sz="2800">
                <a:solidFill>
                  <a:schemeClr val="dk1"/>
                </a:solidFill>
                <a:latin typeface="Arial"/>
                <a:ea typeface="Arial"/>
                <a:cs typeface="Arial"/>
                <a:sym typeface="Arial"/>
              </a:rPr>
              <a:t>UIKit</a:t>
            </a:r>
            <a:endParaRPr sz="2800">
              <a:solidFill>
                <a:schemeClr val="dk1"/>
              </a:solidFill>
              <a:latin typeface="Arial"/>
              <a:ea typeface="Arial"/>
              <a:cs typeface="Arial"/>
              <a:sym typeface="Arial"/>
            </a:endParaRPr>
          </a:p>
          <a:p>
            <a:pPr marL="527050" marR="0" lvl="0" indent="-514350" algn="l" rtl="0">
              <a:lnSpc>
                <a:spcPct val="150000"/>
              </a:lnSpc>
              <a:spcBef>
                <a:spcPts val="640"/>
              </a:spcBef>
              <a:spcAft>
                <a:spcPts val="0"/>
              </a:spcAft>
              <a:buClr>
                <a:schemeClr val="dk1"/>
              </a:buClr>
              <a:buSzPts val="2800"/>
              <a:buFont typeface="Arial"/>
              <a:buAutoNum type="arabicPeriod" startAt="6"/>
            </a:pPr>
            <a:r>
              <a:rPr lang="en-US" sz="2800">
                <a:solidFill>
                  <a:schemeClr val="dk1"/>
                </a:solidFill>
                <a:latin typeface="Arial"/>
                <a:ea typeface="Arial"/>
                <a:cs typeface="Arial"/>
                <a:sym typeface="Arial"/>
              </a:rPr>
              <a:t>Milligram</a:t>
            </a:r>
            <a:endParaRPr sz="2800">
              <a:solidFill>
                <a:schemeClr val="dk1"/>
              </a:solidFill>
              <a:latin typeface="Arial"/>
              <a:ea typeface="Arial"/>
              <a:cs typeface="Arial"/>
              <a:sym typeface="Arial"/>
            </a:endParaRPr>
          </a:p>
          <a:p>
            <a:pPr marL="527050" marR="0" lvl="0" indent="-514350" algn="l" rtl="0">
              <a:lnSpc>
                <a:spcPct val="150000"/>
              </a:lnSpc>
              <a:spcBef>
                <a:spcPts val="640"/>
              </a:spcBef>
              <a:spcAft>
                <a:spcPts val="0"/>
              </a:spcAft>
              <a:buClr>
                <a:schemeClr val="dk1"/>
              </a:buClr>
              <a:buSzPts val="2800"/>
              <a:buFont typeface="Arial"/>
              <a:buAutoNum type="arabicPeriod" startAt="6"/>
            </a:pPr>
            <a:r>
              <a:rPr lang="en-US" sz="2800">
                <a:solidFill>
                  <a:schemeClr val="dk1"/>
                </a:solidFill>
                <a:latin typeface="Arial"/>
                <a:ea typeface="Arial"/>
                <a:cs typeface="Arial"/>
                <a:sym typeface="Arial"/>
              </a:rPr>
              <a:t>Susy</a:t>
            </a:r>
            <a:endParaRPr sz="2800">
              <a:solidFill>
                <a:schemeClr val="dk1"/>
              </a:solidFill>
              <a:latin typeface="Arial"/>
              <a:ea typeface="Arial"/>
              <a:cs typeface="Arial"/>
              <a:sym typeface="Arial"/>
            </a:endParaRPr>
          </a:p>
        </p:txBody>
      </p:sp>
    </p:spTree>
    <p:extLst>
      <p:ext uri="{BB962C8B-B14F-4D97-AF65-F5344CB8AC3E}">
        <p14:creationId xmlns:p14="http://schemas.microsoft.com/office/powerpoint/2010/main" val="1968627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F5B0-B06E-4D18-BD5F-1E2857BC36DE}"/>
              </a:ext>
            </a:extLst>
          </p:cNvPr>
          <p:cNvSpPr>
            <a:spLocks noGrp="1"/>
          </p:cNvSpPr>
          <p:nvPr>
            <p:ph type="title"/>
          </p:nvPr>
        </p:nvSpPr>
        <p:spPr/>
        <p:txBody>
          <a:bodyPr/>
          <a:lstStyle/>
          <a:p>
            <a:r>
              <a:rPr lang="en-US"/>
              <a:t>Bootstrap ‘s form controls</a:t>
            </a:r>
          </a:p>
        </p:txBody>
      </p:sp>
      <p:sp>
        <p:nvSpPr>
          <p:cNvPr id="3" name="Text Placeholder 2">
            <a:extLst>
              <a:ext uri="{FF2B5EF4-FFF2-40B4-BE49-F238E27FC236}">
                <a16:creationId xmlns:a16="http://schemas.microsoft.com/office/drawing/2014/main" id="{5D4EF791-6CFB-4188-91B7-E93F5D8F8E26}"/>
              </a:ext>
            </a:extLst>
          </p:cNvPr>
          <p:cNvSpPr>
            <a:spLocks noGrp="1"/>
          </p:cNvSpPr>
          <p:nvPr>
            <p:ph type="body" idx="1"/>
          </p:nvPr>
        </p:nvSpPr>
        <p:spPr>
          <a:xfrm>
            <a:off x="838199" y="1253331"/>
            <a:ext cx="10515600" cy="4351338"/>
          </a:xfrm>
        </p:spPr>
        <p:txBody>
          <a:bodyPr>
            <a:normAutofit/>
          </a:bodyPr>
          <a:lstStyle/>
          <a:p>
            <a:pPr algn="just"/>
            <a:r>
              <a:rPr lang="en-US" sz="2000"/>
              <a:t>Bootstrap’s form controls expand on our Rebooted form styles with classes. Use these classes to opt into their customized displays for a more consistent rendering across browsers and devices.</a:t>
            </a:r>
          </a:p>
        </p:txBody>
      </p:sp>
      <p:sp>
        <p:nvSpPr>
          <p:cNvPr id="4" name="Slide Number Placeholder 3">
            <a:extLst>
              <a:ext uri="{FF2B5EF4-FFF2-40B4-BE49-F238E27FC236}">
                <a16:creationId xmlns:a16="http://schemas.microsoft.com/office/drawing/2014/main" id="{D615AF02-93CD-4492-B9A9-A97DAA219CA7}"/>
              </a:ext>
            </a:extLst>
          </p:cNvPr>
          <p:cNvSpPr>
            <a:spLocks noGrp="1"/>
          </p:cNvSpPr>
          <p:nvPr>
            <p:ph type="sldNum" idx="12"/>
          </p:nvPr>
        </p:nvSpPr>
        <p:spPr/>
        <p:txBody>
          <a:bodyPr/>
          <a:lstStyle/>
          <a:p>
            <a:fld id="{00000000-1234-1234-1234-123412341234}" type="slidenum">
              <a:rPr lang="en-US" smtClean="0"/>
              <a:pPr/>
              <a:t>50</a:t>
            </a:fld>
            <a:endParaRPr lang="en-US"/>
          </a:p>
        </p:txBody>
      </p:sp>
      <p:pic>
        <p:nvPicPr>
          <p:cNvPr id="6" name="Picture 5">
            <a:extLst>
              <a:ext uri="{FF2B5EF4-FFF2-40B4-BE49-F238E27FC236}">
                <a16:creationId xmlns:a16="http://schemas.microsoft.com/office/drawing/2014/main" id="{2FFD8BB0-3338-456D-B8A5-8D8CCAC0B93B}"/>
              </a:ext>
            </a:extLst>
          </p:cNvPr>
          <p:cNvPicPr>
            <a:picLocks noChangeAspect="1"/>
          </p:cNvPicPr>
          <p:nvPr/>
        </p:nvPicPr>
        <p:blipFill>
          <a:blip r:embed="rId2"/>
          <a:stretch>
            <a:fillRect/>
          </a:stretch>
        </p:blipFill>
        <p:spPr>
          <a:xfrm>
            <a:off x="1223282" y="2701872"/>
            <a:ext cx="9745435" cy="4143953"/>
          </a:xfrm>
          <a:prstGeom prst="rect">
            <a:avLst/>
          </a:prstGeom>
        </p:spPr>
      </p:pic>
      <p:sp>
        <p:nvSpPr>
          <p:cNvPr id="8" name="TextBox 7">
            <a:extLst>
              <a:ext uri="{FF2B5EF4-FFF2-40B4-BE49-F238E27FC236}">
                <a16:creationId xmlns:a16="http://schemas.microsoft.com/office/drawing/2014/main" id="{4EF6E478-DBE8-4C74-81B3-19CA052CE7E9}"/>
              </a:ext>
            </a:extLst>
          </p:cNvPr>
          <p:cNvSpPr txBox="1"/>
          <p:nvPr/>
        </p:nvSpPr>
        <p:spPr>
          <a:xfrm>
            <a:off x="1308798" y="2365250"/>
            <a:ext cx="6094324" cy="307777"/>
          </a:xfrm>
          <a:prstGeom prst="rect">
            <a:avLst/>
          </a:prstGeom>
          <a:noFill/>
        </p:spPr>
        <p:txBody>
          <a:bodyPr wrap="square">
            <a:spAutoFit/>
          </a:bodyPr>
          <a:lstStyle/>
          <a:p>
            <a:r>
              <a:rPr lang="en-US">
                <a:hlinkClick r:id="rId3"/>
              </a:rPr>
              <a:t>https://getbootstrap.com/docs/5.3/forms/overview/</a:t>
            </a:r>
            <a:r>
              <a:rPr lang="en-US"/>
              <a:t> </a:t>
            </a:r>
          </a:p>
        </p:txBody>
      </p:sp>
    </p:spTree>
    <p:extLst>
      <p:ext uri="{BB962C8B-B14F-4D97-AF65-F5344CB8AC3E}">
        <p14:creationId xmlns:p14="http://schemas.microsoft.com/office/powerpoint/2010/main" val="2742089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B48F-47EB-4738-AB94-69FE067BE844}"/>
              </a:ext>
            </a:extLst>
          </p:cNvPr>
          <p:cNvSpPr>
            <a:spLocks noGrp="1"/>
          </p:cNvSpPr>
          <p:nvPr>
            <p:ph type="title"/>
          </p:nvPr>
        </p:nvSpPr>
        <p:spPr/>
        <p:txBody>
          <a:bodyPr/>
          <a:lstStyle/>
          <a:p>
            <a:r>
              <a:rPr lang="en-US"/>
              <a:t>Exercise 8: Demo about Form Controls</a:t>
            </a:r>
          </a:p>
        </p:txBody>
      </p:sp>
    </p:spTree>
    <p:extLst>
      <p:ext uri="{BB962C8B-B14F-4D97-AF65-F5344CB8AC3E}">
        <p14:creationId xmlns:p14="http://schemas.microsoft.com/office/powerpoint/2010/main" val="1995473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EED97-83FA-4213-9FDA-4EF955455BC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3D64003-02B6-465F-B225-83F733DA5C7A}"/>
              </a:ext>
            </a:extLst>
          </p:cNvPr>
          <p:cNvPicPr>
            <a:picLocks noChangeAspect="1"/>
          </p:cNvPicPr>
          <p:nvPr/>
        </p:nvPicPr>
        <p:blipFill>
          <a:blip r:embed="rId2"/>
          <a:stretch>
            <a:fillRect/>
          </a:stretch>
        </p:blipFill>
        <p:spPr>
          <a:xfrm>
            <a:off x="537027" y="1018886"/>
            <a:ext cx="11449097" cy="5637813"/>
          </a:xfrm>
          <a:prstGeom prst="rect">
            <a:avLst/>
          </a:prstGeom>
        </p:spPr>
      </p:pic>
    </p:spTree>
    <p:extLst>
      <p:ext uri="{BB962C8B-B14F-4D97-AF65-F5344CB8AC3E}">
        <p14:creationId xmlns:p14="http://schemas.microsoft.com/office/powerpoint/2010/main" val="1168563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FB80-BA3C-4B58-9035-AA4A3839BB1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2E176DE-FA08-44B3-8FD9-0E37989FB7D0}"/>
              </a:ext>
            </a:extLst>
          </p:cNvPr>
          <p:cNvPicPr>
            <a:picLocks noChangeAspect="1"/>
          </p:cNvPicPr>
          <p:nvPr/>
        </p:nvPicPr>
        <p:blipFill>
          <a:blip r:embed="rId2"/>
          <a:stretch>
            <a:fillRect/>
          </a:stretch>
        </p:blipFill>
        <p:spPr>
          <a:xfrm>
            <a:off x="0" y="0"/>
            <a:ext cx="12402766" cy="6858000"/>
          </a:xfrm>
          <a:prstGeom prst="rect">
            <a:avLst/>
          </a:prstGeom>
        </p:spPr>
      </p:pic>
    </p:spTree>
    <p:extLst>
      <p:ext uri="{BB962C8B-B14F-4D97-AF65-F5344CB8AC3E}">
        <p14:creationId xmlns:p14="http://schemas.microsoft.com/office/powerpoint/2010/main" val="1041685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r>
              <a:rPr lang="en-US"/>
              <a:t>Lab 2: Build the website interface</a:t>
            </a:r>
          </a:p>
        </p:txBody>
      </p:sp>
    </p:spTree>
    <p:extLst>
      <p:ext uri="{BB962C8B-B14F-4D97-AF65-F5344CB8AC3E}">
        <p14:creationId xmlns:p14="http://schemas.microsoft.com/office/powerpoint/2010/main" val="69309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3"/>
          <p:cNvSpPr txBox="1">
            <a:spLocks noGrp="1"/>
          </p:cNvSpPr>
          <p:nvPr>
            <p:ph type="title"/>
          </p:nvPr>
        </p:nvSpPr>
        <p:spPr>
          <a:xfrm>
            <a:off x="1008993" y="679111"/>
            <a:ext cx="9850820" cy="592642"/>
          </a:xfrm>
          <a:prstGeom prst="rect">
            <a:avLst/>
          </a:prstGeom>
          <a:solidFill>
            <a:schemeClr val="lt1"/>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Arial"/>
              <a:buNone/>
            </a:pPr>
            <a:r>
              <a:rPr lang="en-US" sz="4000" b="1"/>
              <a:t>Summary</a:t>
            </a:r>
            <a:endParaRPr/>
          </a:p>
        </p:txBody>
      </p:sp>
      <p:sp>
        <p:nvSpPr>
          <p:cNvPr id="755" name="Google Shape;755;p73"/>
          <p:cNvSpPr txBox="1">
            <a:spLocks noGrp="1"/>
          </p:cNvSpPr>
          <p:nvPr>
            <p:ph type="body" idx="1"/>
          </p:nvPr>
        </p:nvSpPr>
        <p:spPr>
          <a:xfrm>
            <a:off x="762741" y="1514131"/>
            <a:ext cx="11295282" cy="5331694"/>
          </a:xfrm>
          <a:prstGeom prst="rect">
            <a:avLst/>
          </a:prstGeom>
          <a:noFill/>
          <a:ln>
            <a:noFill/>
          </a:ln>
        </p:spPr>
        <p:txBody>
          <a:bodyPr spcFirstLastPara="1" wrap="square" lIns="91425" tIns="45700" rIns="91425" bIns="45700" anchor="t" anchorCtr="0">
            <a:normAutofit/>
          </a:bodyPr>
          <a:lstStyle/>
          <a:p>
            <a:pPr marL="342900" lvl="0" indent="-342900" algn="l" rtl="0">
              <a:lnSpc>
                <a:spcPct val="120000"/>
              </a:lnSpc>
              <a:spcBef>
                <a:spcPts val="0"/>
              </a:spcBef>
              <a:spcAft>
                <a:spcPts val="0"/>
              </a:spcAft>
              <a:buClr>
                <a:srgbClr val="973735"/>
              </a:buClr>
              <a:buSzPct val="50000"/>
              <a:buFont typeface="Noto Sans Symbols"/>
              <a:buChar char="◆"/>
            </a:pPr>
            <a:r>
              <a:rPr lang="en-US" sz="3000"/>
              <a:t>Concepts were introduced:</a:t>
            </a:r>
          </a:p>
          <a:p>
            <a:pPr marL="801688" lvl="1" indent="-344488" algn="just">
              <a:lnSpc>
                <a:spcPct val="130000"/>
              </a:lnSpc>
              <a:spcBef>
                <a:spcPts val="0"/>
              </a:spcBef>
              <a:buSzPct val="59999"/>
              <a:buChar char="◆"/>
            </a:pPr>
            <a:r>
              <a:rPr lang="en-US" sz="2000"/>
              <a:t>Identify the purpose of using front-end UI frameworks in web design and development</a:t>
            </a:r>
          </a:p>
          <a:p>
            <a:pPr marL="801688" lvl="1" indent="-344488" algn="just">
              <a:lnSpc>
                <a:spcPct val="130000"/>
              </a:lnSpc>
              <a:buSzPct val="59999"/>
              <a:buChar char="◆"/>
            </a:pPr>
            <a:r>
              <a:rPr lang="en-US" sz="2000"/>
              <a:t>Set up and Configure project with Bootstrap</a:t>
            </a:r>
          </a:p>
          <a:p>
            <a:pPr marL="801688" lvl="1" indent="-344488" algn="just">
              <a:lnSpc>
                <a:spcPct val="130000"/>
              </a:lnSpc>
              <a:buSzPct val="59999"/>
              <a:buChar char="◆"/>
            </a:pPr>
            <a:r>
              <a:rPr lang="en-US" sz="2000"/>
              <a:t>Use the Bootstrap grid system to design responsive websites</a:t>
            </a:r>
          </a:p>
          <a:p>
            <a:pPr marL="801688" lvl="1" indent="-344488" algn="just">
              <a:lnSpc>
                <a:spcPct val="130000"/>
              </a:lnSpc>
              <a:buSzPct val="59999"/>
              <a:buChar char="◆"/>
            </a:pPr>
            <a:r>
              <a:rPr lang="en-US" sz="2000"/>
              <a:t>Recognize how the JavaScript components provide dynamic behavior</a:t>
            </a:r>
          </a:p>
          <a:p>
            <a:pPr marL="801688" lvl="1" indent="-344488" algn="just">
              <a:lnSpc>
                <a:spcPct val="130000"/>
              </a:lnSpc>
              <a:buSzPct val="59999"/>
              <a:buChar char="◆"/>
            </a:pPr>
            <a:r>
              <a:rPr lang="en-US" sz="2000"/>
              <a:t>Create various navigational elements using Tabs and Accordion</a:t>
            </a:r>
          </a:p>
          <a:p>
            <a:pPr marL="801688" lvl="1" indent="-344488" algn="just">
              <a:lnSpc>
                <a:spcPct val="130000"/>
              </a:lnSpc>
              <a:buSzPct val="59999"/>
              <a:buChar char="◆"/>
            </a:pPr>
            <a:r>
              <a:rPr lang="en-US" sz="2000"/>
              <a:t>Create modals, tooltips and popovers to reveal content in your website</a:t>
            </a:r>
          </a:p>
          <a:p>
            <a:pPr marL="801688" lvl="1" indent="-344488" algn="just">
              <a:lnSpc>
                <a:spcPct val="130000"/>
              </a:lnSpc>
              <a:buSzPct val="59999"/>
              <a:buChar char="◆"/>
            </a:pPr>
            <a:r>
              <a:rPr lang="en-US" sz="2000"/>
              <a:t>Build a carousel to show dynamic content on your website </a:t>
            </a:r>
          </a:p>
          <a:p>
            <a:pPr marL="800100" lvl="1">
              <a:lnSpc>
                <a:spcPct val="120000"/>
              </a:lnSpc>
              <a:spcBef>
                <a:spcPts val="0"/>
              </a:spcBef>
              <a:buClr>
                <a:srgbClr val="973735"/>
              </a:buClr>
              <a:buSzPct val="50000"/>
              <a:buFont typeface="Noto Sans Symbols"/>
              <a:buChar char="◆"/>
            </a:pPr>
            <a:endParaRPr/>
          </a:p>
        </p:txBody>
      </p:sp>
      <p:sp>
        <p:nvSpPr>
          <p:cNvPr id="756" name="Google Shape;756;p73"/>
          <p:cNvSpPr txBox="1">
            <a:spLocks noGrp="1"/>
          </p:cNvSpPr>
          <p:nvPr>
            <p:ph type="sldNum" idx="12"/>
          </p:nvPr>
        </p:nvSpPr>
        <p:spPr>
          <a:xfrm>
            <a:off x="8686060" y="648070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5">
                                            <p:txEl>
                                              <p:pRg st="0" end="0"/>
                                            </p:txEl>
                                          </p:spTgt>
                                        </p:tgtEl>
                                        <p:attrNameLst>
                                          <p:attrName>style.visibility</p:attrName>
                                        </p:attrNameLst>
                                      </p:cBhvr>
                                      <p:to>
                                        <p:strVal val="visible"/>
                                      </p:to>
                                    </p:set>
                                    <p:animEffect transition="in" filter="fade">
                                      <p:cBhvr>
                                        <p:cTn id="7" dur="500"/>
                                        <p:tgtEl>
                                          <p:spTgt spid="7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0109-81A3-4A62-818A-B0F7DDF21EB1}"/>
              </a:ext>
            </a:extLst>
          </p:cNvPr>
          <p:cNvSpPr>
            <a:spLocks noGrp="1"/>
          </p:cNvSpPr>
          <p:nvPr>
            <p:ph type="title"/>
          </p:nvPr>
        </p:nvSpPr>
        <p:spPr/>
        <p:txBody>
          <a:bodyPr/>
          <a:lstStyle/>
          <a:p>
            <a:r>
              <a:rPr lang="en-US"/>
              <a:t>Why Front-End Web UI Frameworks?</a:t>
            </a:r>
          </a:p>
        </p:txBody>
      </p:sp>
      <p:sp>
        <p:nvSpPr>
          <p:cNvPr id="3" name="Text Placeholder 2">
            <a:extLst>
              <a:ext uri="{FF2B5EF4-FFF2-40B4-BE49-F238E27FC236}">
                <a16:creationId xmlns:a16="http://schemas.microsoft.com/office/drawing/2014/main" id="{77E325CF-0346-4F79-9A00-B3E346843082}"/>
              </a:ext>
            </a:extLst>
          </p:cNvPr>
          <p:cNvSpPr>
            <a:spLocks noGrp="1"/>
          </p:cNvSpPr>
          <p:nvPr>
            <p:ph type="body" idx="1"/>
          </p:nvPr>
        </p:nvSpPr>
        <p:spPr/>
        <p:txBody>
          <a:bodyPr>
            <a:normAutofit fontScale="92500" lnSpcReduction="10000"/>
          </a:bodyPr>
          <a:lstStyle/>
          <a:p>
            <a:pPr marL="344488" lvl="0" indent="-344488" algn="l" rtl="0">
              <a:lnSpc>
                <a:spcPct val="130000"/>
              </a:lnSpc>
              <a:spcBef>
                <a:spcPts val="0"/>
              </a:spcBef>
              <a:spcAft>
                <a:spcPts val="0"/>
              </a:spcAft>
              <a:buClr>
                <a:srgbClr val="892912"/>
              </a:buClr>
              <a:buSzPts val="1680"/>
              <a:buFont typeface="Merriweather Sans"/>
              <a:buChar char="◆"/>
            </a:pPr>
            <a:r>
              <a:rPr lang="en-US"/>
              <a:t>Responsive web design</a:t>
            </a:r>
          </a:p>
          <a:p>
            <a:pPr marL="685800" lvl="1" indent="-341313" algn="l" rtl="0">
              <a:lnSpc>
                <a:spcPct val="130000"/>
              </a:lnSpc>
              <a:spcBef>
                <a:spcPts val="500"/>
              </a:spcBef>
              <a:spcAft>
                <a:spcPts val="0"/>
              </a:spcAft>
              <a:buSzPts val="1920"/>
              <a:buChar char="▪"/>
            </a:pPr>
            <a:r>
              <a:rPr lang="en-US"/>
              <a:t>Mobile first</a:t>
            </a:r>
          </a:p>
          <a:p>
            <a:pPr marL="344488" lvl="0" indent="-344488" algn="l" rtl="0">
              <a:lnSpc>
                <a:spcPct val="130000"/>
              </a:lnSpc>
              <a:spcBef>
                <a:spcPts val="1000"/>
              </a:spcBef>
              <a:spcAft>
                <a:spcPts val="0"/>
              </a:spcAft>
              <a:buClr>
                <a:srgbClr val="892912"/>
              </a:buClr>
              <a:buSzPts val="1680"/>
              <a:buFont typeface="Merriweather Sans"/>
              <a:buChar char="◆"/>
            </a:pPr>
            <a:r>
              <a:rPr lang="en-US"/>
              <a:t>Cross-browser compatibility</a:t>
            </a:r>
          </a:p>
          <a:p>
            <a:pPr marL="685800" lvl="1" indent="-341313" algn="l" rtl="0">
              <a:lnSpc>
                <a:spcPct val="130000"/>
              </a:lnSpc>
              <a:spcBef>
                <a:spcPts val="500"/>
              </a:spcBef>
              <a:spcAft>
                <a:spcPts val="0"/>
              </a:spcAft>
              <a:buSzPts val="1920"/>
              <a:buChar char="▪"/>
            </a:pPr>
            <a:r>
              <a:rPr lang="en-US"/>
              <a:t>Dealing with quirks of browsers</a:t>
            </a:r>
          </a:p>
          <a:p>
            <a:pPr marL="344488" lvl="0" indent="-344488" algn="l" rtl="0">
              <a:lnSpc>
                <a:spcPct val="130000"/>
              </a:lnSpc>
              <a:spcBef>
                <a:spcPts val="1000"/>
              </a:spcBef>
              <a:spcAft>
                <a:spcPts val="0"/>
              </a:spcAft>
              <a:buClr>
                <a:srgbClr val="892912"/>
              </a:buClr>
              <a:buSzPts val="1680"/>
              <a:buFont typeface="Merriweather Sans"/>
              <a:buChar char="◆"/>
            </a:pPr>
            <a:r>
              <a:rPr lang="en-US"/>
              <a:t>Increased productivity</a:t>
            </a:r>
          </a:p>
          <a:p>
            <a:pPr marL="685800" lvl="1" indent="-341313" algn="l" rtl="0">
              <a:lnSpc>
                <a:spcPct val="130000"/>
              </a:lnSpc>
              <a:spcBef>
                <a:spcPts val="500"/>
              </a:spcBef>
              <a:spcAft>
                <a:spcPts val="0"/>
              </a:spcAft>
              <a:buSzPts val="1920"/>
              <a:buChar char="▪"/>
            </a:pPr>
            <a:r>
              <a:rPr lang="en-US"/>
              <a:t>Easy to get started</a:t>
            </a:r>
          </a:p>
          <a:p>
            <a:pPr marL="344488" lvl="0" indent="-344488" algn="l" rtl="0">
              <a:lnSpc>
                <a:spcPct val="130000"/>
              </a:lnSpc>
              <a:spcBef>
                <a:spcPts val="1000"/>
              </a:spcBef>
              <a:spcAft>
                <a:spcPts val="0"/>
              </a:spcAft>
              <a:buClr>
                <a:srgbClr val="892912"/>
              </a:buClr>
              <a:buSzPts val="1680"/>
              <a:buFont typeface="Merriweather Sans"/>
              <a:buChar char="◆"/>
            </a:pPr>
            <a:r>
              <a:rPr lang="en-US"/>
              <a:t>Community support</a:t>
            </a:r>
          </a:p>
          <a:p>
            <a:pPr marL="685800" lvl="1" indent="-341313" algn="l" rtl="0">
              <a:lnSpc>
                <a:spcPct val="130000"/>
              </a:lnSpc>
              <a:spcBef>
                <a:spcPts val="500"/>
              </a:spcBef>
              <a:spcAft>
                <a:spcPts val="0"/>
              </a:spcAft>
              <a:buSzPts val="1920"/>
              <a:buChar char="▪"/>
            </a:pPr>
            <a:r>
              <a:rPr lang="en-US"/>
              <a:t>Resources and web page templates</a:t>
            </a:r>
          </a:p>
          <a:p>
            <a:endParaRPr lang="en-US"/>
          </a:p>
        </p:txBody>
      </p:sp>
      <p:sp>
        <p:nvSpPr>
          <p:cNvPr id="4" name="Slide Number Placeholder 3">
            <a:extLst>
              <a:ext uri="{FF2B5EF4-FFF2-40B4-BE49-F238E27FC236}">
                <a16:creationId xmlns:a16="http://schemas.microsoft.com/office/drawing/2014/main" id="{F90CBEA7-94E6-4A67-B2FA-FB785D253002}"/>
              </a:ext>
            </a:extLst>
          </p:cNvPr>
          <p:cNvSpPr>
            <a:spLocks noGrp="1"/>
          </p:cNvSpPr>
          <p:nvPr>
            <p:ph type="sldNum"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149186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pPr marL="0" marR="0" lvl="0" indent="0" algn="ctr" rtl="0">
              <a:lnSpc>
                <a:spcPct val="90000"/>
              </a:lnSpc>
              <a:spcBef>
                <a:spcPts val="0"/>
              </a:spcBef>
              <a:spcAft>
                <a:spcPts val="0"/>
              </a:spcAft>
              <a:buClr>
                <a:schemeClr val="accent2"/>
              </a:buClr>
              <a:buSzPts val="4400"/>
              <a:buFont typeface="Arial"/>
              <a:buNone/>
            </a:pPr>
            <a:r>
              <a:rPr lang="en-US" sz="4400" b="1" cap="none">
                <a:latin typeface="Arial"/>
                <a:ea typeface="Arial"/>
                <a:cs typeface="Arial"/>
                <a:sym typeface="Arial"/>
              </a:rPr>
              <a:t>Introduction to Bootstrap</a:t>
            </a:r>
            <a:endParaRPr lang="en-US"/>
          </a:p>
        </p:txBody>
      </p:sp>
    </p:spTree>
    <p:extLst>
      <p:ext uri="{BB962C8B-B14F-4D97-AF65-F5344CB8AC3E}">
        <p14:creationId xmlns:p14="http://schemas.microsoft.com/office/powerpoint/2010/main" val="3390249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CF81-3220-4784-925F-7FE4E9957337}"/>
              </a:ext>
            </a:extLst>
          </p:cNvPr>
          <p:cNvSpPr>
            <a:spLocks noGrp="1"/>
          </p:cNvSpPr>
          <p:nvPr>
            <p:ph type="title"/>
          </p:nvPr>
        </p:nvSpPr>
        <p:spPr/>
        <p:txBody>
          <a:bodyPr/>
          <a:lstStyle/>
          <a:p>
            <a:r>
              <a:rPr lang="en-US"/>
              <a:t>Bootstrap Overview</a:t>
            </a:r>
          </a:p>
        </p:txBody>
      </p:sp>
      <p:sp>
        <p:nvSpPr>
          <p:cNvPr id="3" name="Text Placeholder 2">
            <a:extLst>
              <a:ext uri="{FF2B5EF4-FFF2-40B4-BE49-F238E27FC236}">
                <a16:creationId xmlns:a16="http://schemas.microsoft.com/office/drawing/2014/main" id="{65BBB0C7-0B89-45E0-B634-FE02C9F1C621}"/>
              </a:ext>
            </a:extLst>
          </p:cNvPr>
          <p:cNvSpPr>
            <a:spLocks noGrp="1"/>
          </p:cNvSpPr>
          <p:nvPr>
            <p:ph type="body" idx="1"/>
          </p:nvPr>
        </p:nvSpPr>
        <p:spPr/>
        <p:txBody>
          <a:bodyPr>
            <a:normAutofit fontScale="92500" lnSpcReduction="20000"/>
          </a:bodyPr>
          <a:lstStyle/>
          <a:p>
            <a:pPr marL="13334" marR="63500" lvl="0" indent="-13334" algn="just" rtl="0">
              <a:lnSpc>
                <a:spcPct val="150000"/>
              </a:lnSpc>
              <a:spcBef>
                <a:spcPts val="0"/>
              </a:spcBef>
              <a:spcAft>
                <a:spcPts val="0"/>
              </a:spcAft>
              <a:buSzPct val="59999"/>
              <a:buChar char="◆"/>
            </a:pPr>
            <a:r>
              <a:rPr lang="en-US"/>
              <a:t> Bootstrap is the most popular HTML, CSS, and JS framework for developing responsive, mobile  first projects on the web</a:t>
            </a:r>
          </a:p>
          <a:p>
            <a:pPr marL="0" marR="63500" lvl="0" indent="0" algn="r" rtl="0">
              <a:lnSpc>
                <a:spcPct val="150000"/>
              </a:lnSpc>
              <a:spcBef>
                <a:spcPts val="90"/>
              </a:spcBef>
              <a:spcAft>
                <a:spcPts val="0"/>
              </a:spcAft>
              <a:buSzPct val="60000"/>
              <a:buNone/>
            </a:pPr>
            <a:r>
              <a:rPr lang="en-US" sz="1800" i="1">
                <a:latin typeface="Calibri"/>
                <a:ea typeface="Calibri"/>
                <a:cs typeface="Calibri"/>
                <a:sym typeface="Calibri"/>
              </a:rPr>
              <a:t>From the Bootstrap webpage</a:t>
            </a:r>
            <a:endParaRPr lang="en-US" sz="1800"/>
          </a:p>
          <a:p>
            <a:pPr marL="13334" marR="63500" lvl="0" indent="-13334" algn="just" rtl="0">
              <a:lnSpc>
                <a:spcPct val="150000"/>
              </a:lnSpc>
              <a:spcBef>
                <a:spcPts val="90"/>
              </a:spcBef>
              <a:spcAft>
                <a:spcPts val="0"/>
              </a:spcAft>
              <a:buSzPct val="59999"/>
              <a:buChar char="◆"/>
            </a:pPr>
            <a:r>
              <a:rPr lang="en-US"/>
              <a:t> Front-end framework for faster and easier web development</a:t>
            </a:r>
          </a:p>
          <a:p>
            <a:pPr marL="13334" marR="63500" lvl="0" indent="-13334" algn="just" rtl="0">
              <a:lnSpc>
                <a:spcPct val="150000"/>
              </a:lnSpc>
              <a:spcBef>
                <a:spcPts val="90"/>
              </a:spcBef>
              <a:spcAft>
                <a:spcPts val="0"/>
              </a:spcAft>
              <a:buSzPct val="59999"/>
              <a:buChar char="◆"/>
            </a:pPr>
            <a:r>
              <a:rPr lang="en-US"/>
              <a:t> Includes HTML and CSS based design templates for typography, forms, buttons, tables, navigation, modals, image carousels and many other, as well as optional JavaScript plugins</a:t>
            </a:r>
          </a:p>
          <a:p>
            <a:pPr marL="13334" marR="63500" lvl="0" indent="-13334" algn="just" rtl="0">
              <a:lnSpc>
                <a:spcPct val="150000"/>
              </a:lnSpc>
              <a:spcBef>
                <a:spcPts val="90"/>
              </a:spcBef>
              <a:spcAft>
                <a:spcPts val="0"/>
              </a:spcAft>
              <a:buSzPct val="59999"/>
              <a:buChar char="◆"/>
            </a:pPr>
            <a:r>
              <a:rPr lang="en-US"/>
              <a:t> Easily create responsive designs with mobile first approach</a:t>
            </a:r>
          </a:p>
          <a:p>
            <a:endParaRPr lang="en-US"/>
          </a:p>
        </p:txBody>
      </p:sp>
      <p:sp>
        <p:nvSpPr>
          <p:cNvPr id="4" name="Slide Number Placeholder 3">
            <a:extLst>
              <a:ext uri="{FF2B5EF4-FFF2-40B4-BE49-F238E27FC236}">
                <a16:creationId xmlns:a16="http://schemas.microsoft.com/office/drawing/2014/main" id="{0F6A0DB4-27C6-48B3-B9FE-AB9DF18D1B44}"/>
              </a:ext>
            </a:extLst>
          </p:cNvPr>
          <p:cNvSpPr>
            <a:spLocks noGrp="1"/>
          </p:cNvSpPr>
          <p:nvPr>
            <p:ph type="sldNum" idx="12"/>
          </p:nvPr>
        </p:nvSpPr>
        <p:spPr/>
        <p:txBody>
          <a:bodyPr/>
          <a:lstStyle/>
          <a:p>
            <a:fld id="{00000000-1234-1234-1234-123412341234}" type="slidenum">
              <a:rPr lang="en-US" smtClean="0"/>
              <a:pPr/>
              <a:t>8</a:t>
            </a:fld>
            <a:endParaRPr lang="en-US"/>
          </a:p>
        </p:txBody>
      </p:sp>
    </p:spTree>
    <p:extLst>
      <p:ext uri="{BB962C8B-B14F-4D97-AF65-F5344CB8AC3E}">
        <p14:creationId xmlns:p14="http://schemas.microsoft.com/office/powerpoint/2010/main" val="123083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AE60-25A2-47F0-97AD-871EEF92D09C}"/>
              </a:ext>
            </a:extLst>
          </p:cNvPr>
          <p:cNvSpPr>
            <a:spLocks noGrp="1"/>
          </p:cNvSpPr>
          <p:nvPr>
            <p:ph type="title"/>
          </p:nvPr>
        </p:nvSpPr>
        <p:spPr/>
        <p:txBody>
          <a:bodyPr/>
          <a:lstStyle/>
          <a:p>
            <a:r>
              <a:rPr lang="en-US"/>
              <a:t>Bootstrap History</a:t>
            </a:r>
          </a:p>
        </p:txBody>
      </p:sp>
      <p:sp>
        <p:nvSpPr>
          <p:cNvPr id="3" name="Text Placeholder 2">
            <a:extLst>
              <a:ext uri="{FF2B5EF4-FFF2-40B4-BE49-F238E27FC236}">
                <a16:creationId xmlns:a16="http://schemas.microsoft.com/office/drawing/2014/main" id="{8E7CA511-69DD-4763-8944-044DDFDF8E9C}"/>
              </a:ext>
            </a:extLst>
          </p:cNvPr>
          <p:cNvSpPr>
            <a:spLocks noGrp="1"/>
          </p:cNvSpPr>
          <p:nvPr>
            <p:ph type="body" idx="1"/>
          </p:nvPr>
        </p:nvSpPr>
        <p:spPr/>
        <p:txBody>
          <a:bodyPr/>
          <a:lstStyle/>
          <a:p>
            <a:pPr marL="344488" lvl="0" indent="-344488" algn="l" rtl="0">
              <a:lnSpc>
                <a:spcPct val="150000"/>
              </a:lnSpc>
              <a:spcBef>
                <a:spcPts val="0"/>
              </a:spcBef>
              <a:spcAft>
                <a:spcPts val="0"/>
              </a:spcAft>
              <a:buSzPts val="1680"/>
              <a:buChar char="◆"/>
            </a:pPr>
            <a:r>
              <a:rPr lang="en-US"/>
              <a:t>First released in 2011</a:t>
            </a:r>
          </a:p>
          <a:p>
            <a:pPr marL="685800" lvl="1" indent="-341313" algn="l" rtl="0">
              <a:lnSpc>
                <a:spcPct val="150000"/>
              </a:lnSpc>
              <a:spcBef>
                <a:spcPts val="500"/>
              </a:spcBef>
              <a:spcAft>
                <a:spcPts val="0"/>
              </a:spcAft>
              <a:buSzPts val="1920"/>
              <a:buChar char="▪"/>
            </a:pPr>
            <a:r>
              <a:rPr lang="en-US"/>
              <a:t>Mark Otto and Jacob Thornton</a:t>
            </a:r>
          </a:p>
          <a:p>
            <a:pPr marL="344488" lvl="0" indent="-344488" algn="l" rtl="0">
              <a:lnSpc>
                <a:spcPct val="150000"/>
              </a:lnSpc>
              <a:spcBef>
                <a:spcPts val="1000"/>
              </a:spcBef>
              <a:spcAft>
                <a:spcPts val="0"/>
              </a:spcAft>
              <a:buSzPts val="1680"/>
              <a:buChar char="◆"/>
            </a:pPr>
            <a:r>
              <a:rPr lang="en-US"/>
              <a:t>Current Production Version 5.3</a:t>
            </a:r>
          </a:p>
          <a:p>
            <a:pPr marL="344488" lvl="0" indent="-344488" algn="l" rtl="0">
              <a:lnSpc>
                <a:spcPct val="150000"/>
              </a:lnSpc>
              <a:spcBef>
                <a:spcPts val="1000"/>
              </a:spcBef>
              <a:spcAft>
                <a:spcPts val="0"/>
              </a:spcAft>
              <a:buSzPts val="1680"/>
              <a:buChar char="◆"/>
            </a:pPr>
            <a:r>
              <a:rPr lang="en-US"/>
              <a:t>The first comprehensive framework</a:t>
            </a:r>
          </a:p>
          <a:p>
            <a:pPr marL="685800" lvl="1" indent="-341313" algn="l" rtl="0">
              <a:lnSpc>
                <a:spcPct val="150000"/>
              </a:lnSpc>
              <a:spcBef>
                <a:spcPts val="500"/>
              </a:spcBef>
              <a:spcAft>
                <a:spcPts val="0"/>
              </a:spcAft>
              <a:buSzPts val="1920"/>
              <a:buChar char="▪"/>
            </a:pPr>
            <a:r>
              <a:rPr lang="en-US"/>
              <a:t>Gained popularity very quickly</a:t>
            </a:r>
          </a:p>
          <a:p>
            <a:endParaRPr lang="en-US"/>
          </a:p>
        </p:txBody>
      </p:sp>
      <p:sp>
        <p:nvSpPr>
          <p:cNvPr id="4" name="Slide Number Placeholder 3">
            <a:extLst>
              <a:ext uri="{FF2B5EF4-FFF2-40B4-BE49-F238E27FC236}">
                <a16:creationId xmlns:a16="http://schemas.microsoft.com/office/drawing/2014/main" id="{2D4D6FAF-90C5-4438-A64E-0ED175A7EC13}"/>
              </a:ext>
            </a:extLst>
          </p:cNvPr>
          <p:cNvSpPr>
            <a:spLocks noGrp="1"/>
          </p:cNvSpPr>
          <p:nvPr>
            <p:ph type="sldNum" idx="12"/>
          </p:nvPr>
        </p:nvSpPr>
        <p:spPr/>
        <p:txBody>
          <a:bodyPr/>
          <a:lstStyle/>
          <a:p>
            <a:fld id="{00000000-1234-1234-1234-123412341234}" type="slidenum">
              <a:rPr lang="en-US" smtClean="0"/>
              <a:pPr/>
              <a:t>9</a:t>
            </a:fld>
            <a:endParaRPr lang="en-US"/>
          </a:p>
        </p:txBody>
      </p:sp>
    </p:spTree>
    <p:extLst>
      <p:ext uri="{BB962C8B-B14F-4D97-AF65-F5344CB8AC3E}">
        <p14:creationId xmlns:p14="http://schemas.microsoft.com/office/powerpoint/2010/main" val="164601829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6217</TotalTime>
  <Words>2167</Words>
  <Application>Microsoft Office PowerPoint</Application>
  <PresentationFormat>Widescreen</PresentationFormat>
  <Paragraphs>290</Paragraphs>
  <Slides>55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Courier New</vt:lpstr>
      <vt:lpstr>Merriweather Sans</vt:lpstr>
      <vt:lpstr>Noto Sans Symbols</vt:lpstr>
      <vt:lpstr>system-ui</vt:lpstr>
      <vt:lpstr>Office Theme</vt:lpstr>
      <vt:lpstr>Introduction to Bootstrap Layout và JavaScript Components</vt:lpstr>
      <vt:lpstr>Objectives </vt:lpstr>
      <vt:lpstr>PowerPoint Presentation</vt:lpstr>
      <vt:lpstr>What are front-end UI frameworks?</vt:lpstr>
      <vt:lpstr>Popular front-end UI frameworks</vt:lpstr>
      <vt:lpstr>Why Front-End Web UI Frameworks?</vt:lpstr>
      <vt:lpstr>PowerPoint Presentation</vt:lpstr>
      <vt:lpstr>Bootstrap Overview</vt:lpstr>
      <vt:lpstr>Bootstrap History</vt:lpstr>
      <vt:lpstr>Bootstrap files</vt:lpstr>
      <vt:lpstr>Viewport</vt:lpstr>
      <vt:lpstr>Using BootStrap by CDN</vt:lpstr>
      <vt:lpstr>Using BootStrap by Terminal</vt:lpstr>
      <vt:lpstr>PowerPoint Presentation</vt:lpstr>
      <vt:lpstr>Bootstrap Grid</vt:lpstr>
      <vt:lpstr>CSS Flexbox Layout</vt:lpstr>
      <vt:lpstr>Why Flexbox for Bootstrap?</vt:lpstr>
      <vt:lpstr>Bootstrap Container</vt:lpstr>
      <vt:lpstr>PowerPoint Presentation</vt:lpstr>
      <vt:lpstr>Bootstrap Grid</vt:lpstr>
      <vt:lpstr>Auto-layout columns</vt:lpstr>
      <vt:lpstr>Responsive classes</vt:lpstr>
      <vt:lpstr>Responsive classes – cont’d</vt:lpstr>
      <vt:lpstr>Nesting column</vt:lpstr>
      <vt:lpstr>PowerPoint Presentation</vt:lpstr>
      <vt:lpstr>Flexbox Alignment</vt:lpstr>
      <vt:lpstr>Flexbox Alignment – cont’d</vt:lpstr>
      <vt:lpstr>Reordering</vt:lpstr>
      <vt:lpstr>Reordering – cont’d</vt:lpstr>
      <vt:lpstr>Reordering – cont’d</vt:lpstr>
      <vt:lpstr>PowerPoint Presentation</vt:lpstr>
      <vt:lpstr>PowerPoint Presentation</vt:lpstr>
      <vt:lpstr>PowerPoint Presentation</vt:lpstr>
      <vt:lpstr>Bootstrap and JavaScript</vt:lpstr>
      <vt:lpstr>Bootstrap JS Components</vt:lpstr>
      <vt:lpstr>Collapse and Accordion</vt:lpstr>
      <vt:lpstr>Tooltips, Popovers and Modals</vt:lpstr>
      <vt:lpstr>Tooltips</vt:lpstr>
      <vt:lpstr>Popovers</vt:lpstr>
      <vt:lpstr>Modals</vt:lpstr>
      <vt:lpstr>Navbar, Navs &amp; Tabs</vt:lpstr>
      <vt:lpstr>Navbar</vt:lpstr>
      <vt:lpstr>Navs &amp; Tabs</vt:lpstr>
      <vt:lpstr>Carousel</vt:lpstr>
      <vt:lpstr>Carousel – cont’d</vt:lpstr>
      <vt:lpstr>Cards</vt:lpstr>
      <vt:lpstr>Cards – cont’d</vt:lpstr>
      <vt:lpstr>Exercise 7: Demo about Cards Column</vt:lpstr>
      <vt:lpstr>PowerPoint Presentation</vt:lpstr>
      <vt:lpstr>Bootstrap ‘s form controls</vt:lpstr>
      <vt:lpstr>Exercise 8: Demo about Form Controls</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Rendering with JSX</dc:title>
  <dc:creator>ADMIN</dc:creator>
  <cp:lastModifiedBy>Quang Le Thien Nhat</cp:lastModifiedBy>
  <cp:revision>305</cp:revision>
  <dcterms:created xsi:type="dcterms:W3CDTF">2021-01-25T08:25:31Z</dcterms:created>
  <dcterms:modified xsi:type="dcterms:W3CDTF">2023-12-05T04:00:43Z</dcterms:modified>
</cp:coreProperties>
</file>